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660" r:id="rId1"/>
  </p:sldMasterIdLst>
  <p:notesMasterIdLst>
    <p:notesMasterId r:id="rId25"/>
  </p:notesMasterIdLst>
  <p:sldIdLst>
    <p:sldId id="256" r:id="rId2"/>
    <p:sldId id="266" r:id="rId3"/>
    <p:sldId id="289" r:id="rId4"/>
    <p:sldId id="291" r:id="rId5"/>
    <p:sldId id="272" r:id="rId6"/>
    <p:sldId id="257" r:id="rId7"/>
    <p:sldId id="275" r:id="rId8"/>
    <p:sldId id="273" r:id="rId9"/>
    <p:sldId id="285" r:id="rId10"/>
    <p:sldId id="287" r:id="rId11"/>
    <p:sldId id="288" r:id="rId12"/>
    <p:sldId id="276" r:id="rId13"/>
    <p:sldId id="274" r:id="rId14"/>
    <p:sldId id="290" r:id="rId15"/>
    <p:sldId id="282" r:id="rId16"/>
    <p:sldId id="293" r:id="rId17"/>
    <p:sldId id="267" r:id="rId18"/>
    <p:sldId id="268" r:id="rId19"/>
    <p:sldId id="269" r:id="rId20"/>
    <p:sldId id="270" r:id="rId21"/>
    <p:sldId id="294" r:id="rId22"/>
    <p:sldId id="295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Μεσαίο στυλ 2 - Έμφαση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Φωτεινό στυλ 1 - Έμφαση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7794" autoAdjust="0"/>
  </p:normalViewPr>
  <p:slideViewPr>
    <p:cSldViewPr snapToGrid="0" snapToObjects="1">
      <p:cViewPr varScale="1">
        <p:scale>
          <a:sx n="80" d="100"/>
          <a:sy n="80" d="100"/>
        </p:scale>
        <p:origin x="9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326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Φύλλο1!$B$1</c:f>
              <c:strCache>
                <c:ptCount val="1"/>
                <c:pt idx="0">
                  <c:v>Πλήθος Παραγόμενων Endpoints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979446233904518E-2"/>
                  <c:y val="-2.84849736029022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B488-4071-9D3D-A02E88D8382A}"/>
                </c:ext>
              </c:extLst>
            </c:dLbl>
            <c:dLbl>
              <c:idx val="1"/>
              <c:layout>
                <c:manualLayout>
                  <c:x val="2.1176597598719555E-2"/>
                  <c:y val="-2.12944320216743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B488-4071-9D3D-A02E88D8382A}"/>
                </c:ext>
              </c:extLst>
            </c:dLbl>
            <c:dLbl>
              <c:idx val="2"/>
              <c:layout>
                <c:manualLayout>
                  <c:x val="2.0445916013408234E-2"/>
                  <c:y val="-2.668728021748610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l-G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2.5058112257896427E-2"/>
                      <c:h val="6.071494845839093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B488-4071-9D3D-A02E88D8382A}"/>
                </c:ext>
              </c:extLst>
            </c:dLbl>
            <c:dLbl>
              <c:idx val="3"/>
              <c:layout>
                <c:manualLayout>
                  <c:x val="2.1907279184030772E-2"/>
                  <c:y val="-3.24498500489961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l-G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8969249231745016E-2"/>
                      <c:h val="7.017152583531056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B488-4071-9D3D-A02E88D8382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Φύλλο1!$A$2:$A$5</c:f>
              <c:strCache>
                <c:ptCount val="4"/>
                <c:pt idx="0">
                  <c:v>3 αισθητήρες (3 κατ)</c:v>
                </c:pt>
                <c:pt idx="1">
                  <c:v>8 αισθητήρες (7 κατ)</c:v>
                </c:pt>
                <c:pt idx="2">
                  <c:v>15 αισθητήρες (5 κατ)</c:v>
                </c:pt>
                <c:pt idx="3">
                  <c:v>25 αισθητήρες (7 κατ)</c:v>
                </c:pt>
              </c:strCache>
            </c:strRef>
          </c:cat>
          <c:val>
            <c:numRef>
              <c:f>Φύλλο1!$B$2:$B$5</c:f>
              <c:numCache>
                <c:formatCode>General</c:formatCode>
                <c:ptCount val="4"/>
                <c:pt idx="0">
                  <c:v>22</c:v>
                </c:pt>
                <c:pt idx="1">
                  <c:v>53</c:v>
                </c:pt>
                <c:pt idx="2">
                  <c:v>84</c:v>
                </c:pt>
                <c:pt idx="3">
                  <c:v>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88-4071-9D3D-A02E88D8382A}"/>
            </c:ext>
          </c:extLst>
        </c:ser>
        <c:ser>
          <c:idx val="1"/>
          <c:order val="1"/>
          <c:tx>
            <c:strRef>
              <c:f>Φύλλο1!$C$1</c:f>
              <c:strCache>
                <c:ptCount val="1"/>
                <c:pt idx="0">
                  <c:v>Πλήθος παραγόμενων γραμμών εκτελέσιμου κώδικα 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0159803131700814E-2"/>
                  <c:y val="-2.81602289913432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B488-4071-9D3D-A02E88D8382A}"/>
                </c:ext>
              </c:extLst>
            </c:dLbl>
            <c:dLbl>
              <c:idx val="1"/>
              <c:layout>
                <c:manualLayout>
                  <c:x val="1.979446233904518E-2"/>
                  <c:y val="-2.55390760551880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B488-4071-9D3D-A02E88D8382A}"/>
                </c:ext>
              </c:extLst>
            </c:dLbl>
            <c:dLbl>
              <c:idx val="2"/>
              <c:layout>
                <c:manualLayout>
                  <c:x val="1.4265921300347678E-2"/>
                  <c:y val="-2.29179231190328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B488-4071-9D3D-A02E88D8382A}"/>
                </c:ext>
              </c:extLst>
            </c:dLbl>
            <c:dLbl>
              <c:idx val="3"/>
              <c:layout>
                <c:manualLayout>
                  <c:x val="1.7395532612352087E-2"/>
                  <c:y val="-2.22684338959147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B488-4071-9D3D-A02E88D8382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Φύλλο1!$A$2:$A$5</c:f>
              <c:strCache>
                <c:ptCount val="4"/>
                <c:pt idx="0">
                  <c:v>3 αισθητήρες (3 κατ)</c:v>
                </c:pt>
                <c:pt idx="1">
                  <c:v>8 αισθητήρες (7 κατ)</c:v>
                </c:pt>
                <c:pt idx="2">
                  <c:v>15 αισθητήρες (5 κατ)</c:v>
                </c:pt>
                <c:pt idx="3">
                  <c:v>25 αισθητήρες (7 κατ)</c:v>
                </c:pt>
              </c:strCache>
            </c:strRef>
          </c:cat>
          <c:val>
            <c:numRef>
              <c:f>Φύλλο1!$C$2:$C$5</c:f>
              <c:numCache>
                <c:formatCode>General</c:formatCode>
                <c:ptCount val="4"/>
                <c:pt idx="0">
                  <c:v>439</c:v>
                </c:pt>
                <c:pt idx="1">
                  <c:v>1034</c:v>
                </c:pt>
                <c:pt idx="2">
                  <c:v>1008</c:v>
                </c:pt>
                <c:pt idx="3">
                  <c:v>1282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88-4071-9D3D-A02E88D8382A}"/>
            </c:ext>
          </c:extLst>
        </c:ser>
        <c:ser>
          <c:idx val="2"/>
          <c:order val="2"/>
          <c:tx>
            <c:strRef>
              <c:f>Φύλλο1!$D$1</c:f>
              <c:strCache>
                <c:ptCount val="1"/>
                <c:pt idx="0">
                  <c:v>Στήλη1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6585623116092504E-2"/>
                  <c:y val="-4.4188463215713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F2A-4CF1-BE7C-5773BA0AD572}"/>
                </c:ext>
              </c:extLst>
            </c:dLbl>
            <c:dLbl>
              <c:idx val="1"/>
              <c:layout>
                <c:manualLayout>
                  <c:x val="1.5203487856418131E-2"/>
                  <c:y val="-2.94589754771426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2A-4CF1-BE7C-5773BA0AD572}"/>
                </c:ext>
              </c:extLst>
            </c:dLbl>
            <c:dLbl>
              <c:idx val="2"/>
              <c:layout>
                <c:manualLayout>
                  <c:x val="1.2439217337069278E-2"/>
                  <c:y val="-3.24048730248569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2A-4CF1-BE7C-5773BA0AD572}"/>
                </c:ext>
              </c:extLst>
            </c:dLbl>
            <c:dLbl>
              <c:idx val="3"/>
              <c:layout>
                <c:manualLayout>
                  <c:x val="1.243921733706938E-2"/>
                  <c:y val="-2.35671803817140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2A-4CF1-BE7C-5773BA0AD5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Φύλλο1!$A$2:$A$5</c:f>
              <c:strCache>
                <c:ptCount val="4"/>
                <c:pt idx="0">
                  <c:v>3 αισθητήρες (3 κατ)</c:v>
                </c:pt>
                <c:pt idx="1">
                  <c:v>8 αισθητήρες (7 κατ)</c:v>
                </c:pt>
                <c:pt idx="2">
                  <c:v>15 αισθητήρες (5 κατ)</c:v>
                </c:pt>
                <c:pt idx="3">
                  <c:v>25 αισθητήρες (7 κατ)</c:v>
                </c:pt>
              </c:strCache>
            </c:strRef>
          </c:cat>
          <c:val>
            <c:numRef>
              <c:f>Φύλλο1!$D$2:$D$5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B488-4071-9D3D-A02E88D83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31824768"/>
        <c:axId val="1731819776"/>
        <c:axId val="172548608"/>
      </c:bar3DChart>
      <c:catAx>
        <c:axId val="173182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731819776"/>
        <c:crosses val="autoZero"/>
        <c:auto val="1"/>
        <c:lblAlgn val="ctr"/>
        <c:lblOffset val="100"/>
        <c:noMultiLvlLbl val="0"/>
      </c:catAx>
      <c:valAx>
        <c:axId val="173181977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31824768"/>
        <c:crosses val="autoZero"/>
        <c:crossBetween val="between"/>
      </c:valAx>
      <c:serAx>
        <c:axId val="172548608"/>
        <c:scaling>
          <c:orientation val="minMax"/>
        </c:scaling>
        <c:delete val="1"/>
        <c:axPos val="b"/>
        <c:majorTickMark val="out"/>
        <c:minorTickMark val="none"/>
        <c:tickLblPos val="nextTo"/>
        <c:crossAx val="1731819776"/>
        <c:crosses val="autoZero"/>
      </c:ser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"/>
          <c:y val="0.10770318398045485"/>
          <c:w val="0.41232381448436389"/>
          <c:h val="0.118775953030231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7B799-EF2F-C540-B47C-FFEFB0F93D51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31DE6-67BA-1745-BD9D-F6A547312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15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4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73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3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28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79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08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70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67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3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3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70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Όπως στον αντικειμενοστραφή προγραμματισμό</a:t>
            </a:r>
            <a:r>
              <a:rPr lang="el-G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κυριαρχεί η λογική ότι όλα μπορούν να χαρακτηριστούν ως αντικείμενα, έτσι η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MDE υιοθετεί μία παρόμοια λογική με τη σημαντική διαφορά πως όλα πλέον αναγνωρίζονται ως μοντέλα. </a:t>
            </a:r>
          </a:p>
          <a:p>
            <a:endParaRPr lang="el-G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Πιο αναλυτικά, κατά τη δημιουργία λογισμικού με </a:t>
            </a:r>
            <a:r>
              <a:rPr lang="el-G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MDE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λαμβάνεται υπόψιν πως κάθε σύστημα θα πρέπει να αναπαρασταθεί από μοντέλα και το κάθε ένα μοντέλο θα συμμορφώνεται συντακτικά σε ένα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μετα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-μοντέλο. 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00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l-GR" dirty="0" err="1" smtClean="0"/>
              <a:t>βασικες</a:t>
            </a:r>
            <a:r>
              <a:rPr lang="el-GR" baseline="0" dirty="0" smtClean="0"/>
              <a:t> </a:t>
            </a:r>
            <a:r>
              <a:rPr lang="el-GR" baseline="0" dirty="0" err="1" smtClean="0"/>
              <a:t>σαφως</a:t>
            </a:r>
            <a:r>
              <a:rPr lang="el-GR" baseline="0" dirty="0" smtClean="0"/>
              <a:t> </a:t>
            </a:r>
            <a:r>
              <a:rPr lang="el-GR" baseline="0" dirty="0" err="1" smtClean="0"/>
              <a:t>διαχωρισμενες</a:t>
            </a:r>
            <a:r>
              <a:rPr lang="el-GR" baseline="0" dirty="0" smtClean="0"/>
              <a:t> κατηγορίες με </a:t>
            </a:r>
            <a:r>
              <a:rPr lang="el-GR" baseline="0" dirty="0" err="1" smtClean="0"/>
              <a:t>βαση</a:t>
            </a:r>
            <a:r>
              <a:rPr lang="el-GR" baseline="0" dirty="0" smtClean="0"/>
              <a:t> τη λειτουργικότητα τους(συλλογή δεδομένων-αισθητήρες-</a:t>
            </a:r>
            <a:r>
              <a:rPr lang="el-GR" baseline="0" dirty="0" err="1" smtClean="0"/>
              <a:t>αντλουν</a:t>
            </a:r>
            <a:r>
              <a:rPr lang="el-GR" baseline="0" dirty="0" smtClean="0"/>
              <a:t> δεδομένα από το περιβάλλον, </a:t>
            </a:r>
            <a:r>
              <a:rPr lang="el-GR" baseline="0" dirty="0" err="1" smtClean="0"/>
              <a:t>ενεργοποιητές</a:t>
            </a:r>
            <a:r>
              <a:rPr lang="el-GR" baseline="0" dirty="0" smtClean="0"/>
              <a:t>-προσθέτουν πληροφορία </a:t>
            </a:r>
            <a:r>
              <a:rPr lang="el-GR" baseline="0" dirty="0" err="1" smtClean="0"/>
              <a:t>στοο</a:t>
            </a:r>
            <a:r>
              <a:rPr lang="el-GR" baseline="0" dirty="0" smtClean="0"/>
              <a:t> περιβάλλον , </a:t>
            </a:r>
            <a:r>
              <a:rPr lang="en-US" baseline="0" dirty="0" smtClean="0"/>
              <a:t>behavior</a:t>
            </a:r>
            <a:r>
              <a:rPr lang="el-GR" baseline="0" dirty="0" smtClean="0"/>
              <a:t> αλγοριθμικές διαδικασίες οι οποίες λειτουργούν αυτόνομα ή συνδυασμός </a:t>
            </a:r>
            <a:r>
              <a:rPr lang="en-US" baseline="0" dirty="0" smtClean="0"/>
              <a:t>effectors-sensors </a:t>
            </a:r>
            <a:r>
              <a:rPr lang="el-GR" baseline="0" dirty="0" smtClean="0"/>
              <a:t>) κάθε κατηγορία αποτελείται από τύπο, </a:t>
            </a:r>
            <a:r>
              <a:rPr lang="el-GR" baseline="0" dirty="0" err="1" smtClean="0"/>
              <a:t>σαμπ-τάιπς</a:t>
            </a:r>
            <a:r>
              <a:rPr lang="el-GR" baseline="0" dirty="0" smtClean="0"/>
              <a:t>. Το διάγραμμα αυτό είναι η εσωτερική </a:t>
            </a:r>
            <a:r>
              <a:rPr lang="el-GR" baseline="0" dirty="0" err="1" smtClean="0"/>
              <a:t>αρχιτεκτπνι΄κη</a:t>
            </a:r>
            <a:r>
              <a:rPr lang="el-GR" baseline="0" dirty="0" smtClean="0"/>
              <a:t> ενός πόρου που αποτελείται από </a:t>
            </a:r>
            <a:r>
              <a:rPr lang="en-US" baseline="0" dirty="0" smtClean="0"/>
              <a:t>LCA </a:t>
            </a:r>
            <a:r>
              <a:rPr lang="el-GR" baseline="0" dirty="0" smtClean="0"/>
              <a:t>που αναλαμβάνει τη </a:t>
            </a:r>
            <a:r>
              <a:rPr lang="el-GR" baseline="0" dirty="0" err="1" smtClean="0"/>
              <a:t>διαχείρηση</a:t>
            </a:r>
            <a:r>
              <a:rPr lang="el-GR" baseline="0" dirty="0" smtClean="0"/>
              <a:t> του </a:t>
            </a:r>
            <a:r>
              <a:rPr lang="en-US" baseline="0" dirty="0" smtClean="0"/>
              <a:t>hardware</a:t>
            </a:r>
            <a:r>
              <a:rPr lang="el-GR" baseline="0" dirty="0" smtClean="0"/>
              <a:t>, ένα επίπεδο </a:t>
            </a:r>
            <a:r>
              <a:rPr lang="el-GR" baseline="0" dirty="0" err="1" smtClean="0"/>
              <a:t>αφαιρετικότητας</a:t>
            </a:r>
            <a:r>
              <a:rPr lang="el-GR" baseline="0" dirty="0" smtClean="0"/>
              <a:t> πάνω είναι ο </a:t>
            </a:r>
            <a:r>
              <a:rPr lang="en-US" baseline="0" dirty="0" err="1" smtClean="0"/>
              <a:t>hlca</a:t>
            </a:r>
            <a:r>
              <a:rPr lang="en-US" baseline="0" dirty="0" smtClean="0"/>
              <a:t> </a:t>
            </a:r>
            <a:r>
              <a:rPr lang="el-GR" baseline="0" dirty="0" smtClean="0"/>
              <a:t>ο οποίος πρακτικά αντλεί και χρησιμοποιεί τον </a:t>
            </a:r>
            <a:r>
              <a:rPr lang="en-US" baseline="0" dirty="0" err="1" smtClean="0"/>
              <a:t>lca</a:t>
            </a:r>
            <a:r>
              <a:rPr lang="el-GR" baseline="0" dirty="0" smtClean="0"/>
              <a:t>, προσθέτοντας ένα επίπεδο </a:t>
            </a:r>
            <a:r>
              <a:rPr lang="el-GR" baseline="0" dirty="0" err="1" smtClean="0"/>
              <a:t>αφαιρετικότητας</a:t>
            </a:r>
            <a:r>
              <a:rPr lang="el-GR" baseline="0" dirty="0" smtClean="0"/>
              <a:t> κυρίως όσον αφορά την πρόσβαση στον </a:t>
            </a:r>
            <a:r>
              <a:rPr lang="en-US" baseline="0" dirty="0" err="1" smtClean="0"/>
              <a:t>lca</a:t>
            </a:r>
            <a:r>
              <a:rPr lang="en-US" baseline="0" dirty="0" smtClean="0"/>
              <a:t>. Robot memory-&gt; </a:t>
            </a:r>
            <a:r>
              <a:rPr lang="el-GR" baseline="0" dirty="0" smtClean="0"/>
              <a:t>χρησιμοποιείται κατά κόρον στους αισθητήρες και εκεί αποθηκεύονται τα δεδομένα των αισθητήρων με βάσει τη μέγιστη συχνότητα που έθεσε ο χρήστης. Τέλος το </a:t>
            </a:r>
            <a:r>
              <a:rPr lang="en-US" baseline="0" dirty="0" smtClean="0"/>
              <a:t>resource transport </a:t>
            </a:r>
            <a:r>
              <a:rPr lang="el-GR" baseline="0" dirty="0" smtClean="0"/>
              <a:t>το οποίο προσθέτει δυνατότητα απομακρυσμένης πρόσβασης στους πόρους της εκάστοτε ρομποτικής πλατφόρμας μέσα από καλά ορισμένα </a:t>
            </a:r>
            <a:r>
              <a:rPr lang="el-GR" baseline="0" dirty="0" err="1" smtClean="0"/>
              <a:t>προτόκολλο</a:t>
            </a:r>
            <a:r>
              <a:rPr lang="el-GR" baseline="0" dirty="0" smtClean="0"/>
              <a:t> επικοινωνίας (όπως </a:t>
            </a:r>
            <a:r>
              <a:rPr lang="en-US" baseline="0" dirty="0" smtClean="0"/>
              <a:t>http, </a:t>
            </a:r>
            <a:r>
              <a:rPr lang="en-US" baseline="0" dirty="0" err="1" smtClean="0"/>
              <a:t>websockets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l-GR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5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4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37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8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31DE6-67BA-1745-BD9D-F6A547312C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3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smtClean="0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&lt;Μήνας&gt; &lt;Χρονιά&gt;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&lt;Τίτλος εργασίας&gt;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96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&lt;Μήνας&gt; &lt;Χρονιά&gt;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&lt;Τίτλος εργασίας&gt;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5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&lt;Μήνας&gt; &lt;Χρονιά&gt;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&lt;Τίτλος εργασίας&gt;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2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&lt;Μήνας&gt; &lt;Χρονιά&gt;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&lt;Τίτλος εργασίας&gt;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3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&lt;Μήνας&gt; &lt;Χρονιά&gt;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&lt;Τίτλος εργασίας&gt;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02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&lt;Μήνας&gt; &lt;Χρονιά&gt;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&lt;Τίτλος εργασίας&gt;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34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&lt;Μήνας&gt; &lt;Χρονιά&gt;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&lt;Τίτλος εργασίας&gt;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18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&lt;Μήνας&gt; &lt;Χρονιά&gt;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&lt;Τίτλος εργασίας&gt;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7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&lt;Μήνας&gt; &lt;Χρονιά&gt;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&lt;Τίτλος εργασίας&gt;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7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&lt;Μήνας&gt; &lt;Χρονιά&gt;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&lt;Τίτλος εργασίας&gt;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Επεξεργασία 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&lt;Μήνας&gt; &lt;Χρονιά&gt;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&lt;Τίτλος εργασίας&gt;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60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Επεξεργασία 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Μήν</a:t>
            </a:r>
            <a:r>
              <a:rPr lang="en-US" dirty="0" smtClean="0"/>
              <a:t>ας&gt; &lt;Χρονιά&gt;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l-GR" dirty="0" smtClean="0"/>
              <a:t>&lt;Τίτλος εργασίας&gt;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61855-3476-5F42-B0A7-CA4B3D327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5239" y="2158977"/>
            <a:ext cx="8056790" cy="1468719"/>
          </a:xfrm>
        </p:spPr>
        <p:txBody>
          <a:bodyPr>
            <a:noAutofit/>
          </a:bodyPr>
          <a:lstStyle/>
          <a:p>
            <a:r>
              <a:rPr lang="el-GR" sz="3100" dirty="0"/>
              <a:t>Αυτόματη παραγωγή διεπαφής υψηλού επιπέδου για συλλογή δεδομένων αισθητήρων ρομπότ αξιοποιώντας την πλατφόρμα R4A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1992" y="421960"/>
            <a:ext cx="4860146" cy="106687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l-GR" sz="1400" dirty="0"/>
              <a:t>Αριστοτέλειο Πανεπιστήμιο </a:t>
            </a:r>
            <a:r>
              <a:rPr lang="el-GR" sz="1400" dirty="0" smtClean="0"/>
              <a:t>Θεσσαλονίκης</a:t>
            </a:r>
            <a:endParaRPr lang="en-US" sz="1400" dirty="0" smtClean="0"/>
          </a:p>
          <a:p>
            <a:pPr algn="l">
              <a:lnSpc>
                <a:spcPct val="100000"/>
              </a:lnSpc>
            </a:pPr>
            <a:r>
              <a:rPr lang="el-GR" sz="1400" dirty="0" smtClean="0"/>
              <a:t>Πολυτεχνική Σχολ</a:t>
            </a:r>
            <a:r>
              <a:rPr lang="el-GR" sz="1400" dirty="0"/>
              <a:t>ή</a:t>
            </a:r>
          </a:p>
          <a:p>
            <a:pPr algn="l">
              <a:lnSpc>
                <a:spcPct val="100000"/>
              </a:lnSpc>
            </a:pPr>
            <a:r>
              <a:rPr lang="el-GR" sz="1400" dirty="0"/>
              <a:t>Τμήμα Ηλεκτρολόγων Μηχανικών και Μηχανικών </a:t>
            </a:r>
            <a:r>
              <a:rPr lang="el-GR" sz="1400" dirty="0" smtClean="0"/>
              <a:t>Υπολογιστών</a:t>
            </a:r>
          </a:p>
        </p:txBody>
      </p:sp>
      <p:graphicFrame>
        <p:nvGraphicFramePr>
          <p:cNvPr id="5" name="Πίνακας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533283"/>
              </p:ext>
            </p:extLst>
          </p:nvPr>
        </p:nvGraphicFramePr>
        <p:xfrm>
          <a:off x="734585" y="4559752"/>
          <a:ext cx="1063965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304">
                  <a:extLst>
                    <a:ext uri="{9D8B030D-6E8A-4147-A177-3AD203B41FA5}">
                      <a16:colId xmlns:a16="http://schemas.microsoft.com/office/drawing/2014/main" val="4065131036"/>
                    </a:ext>
                  </a:extLst>
                </a:gridCol>
                <a:gridCol w="6597346">
                  <a:extLst>
                    <a:ext uri="{9D8B030D-6E8A-4147-A177-3AD203B41FA5}">
                      <a16:colId xmlns:a16="http://schemas.microsoft.com/office/drawing/2014/main" val="1904585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b="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Διπλωματική Εργασία της </a:t>
                      </a:r>
                    </a:p>
                    <a:p>
                      <a:r>
                        <a:rPr lang="el-GR" b="0" dirty="0" err="1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Ντζιώνη</a:t>
                      </a:r>
                      <a:r>
                        <a:rPr lang="el-GR" b="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 Δήμητρας </a:t>
                      </a:r>
                    </a:p>
                    <a:p>
                      <a:r>
                        <a:rPr lang="el-GR" b="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Α.Ε.Μ: 8209 </a:t>
                      </a:r>
                      <a:endParaRPr lang="el-GR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l-GR" b="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Επιβλέποντες </a:t>
                      </a:r>
                    </a:p>
                    <a:p>
                      <a:pPr algn="r"/>
                      <a:r>
                        <a:rPr lang="el-GR" b="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Επίκουρος καθηγητής: Ανδρέας Λ. Συμεωνίδης </a:t>
                      </a:r>
                    </a:p>
                    <a:p>
                      <a:pPr algn="r"/>
                      <a:r>
                        <a:rPr lang="el-GR" b="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Υποψήφιος διδάκτωρ:</a:t>
                      </a:r>
                      <a:r>
                        <a:rPr lang="el-GR" b="0" baseline="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l-GR" b="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Ζολώτας Χριστόφορος</a:t>
                      </a:r>
                      <a:endParaRPr lang="el-GR" b="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42032"/>
                  </a:ext>
                </a:extLst>
              </a:tr>
            </a:tbl>
          </a:graphicData>
        </a:graphic>
      </p:graphicFrame>
      <p:sp>
        <p:nvSpPr>
          <p:cNvPr id="6" name="Ορθογώνιο 5"/>
          <p:cNvSpPr/>
          <p:nvPr/>
        </p:nvSpPr>
        <p:spPr>
          <a:xfrm>
            <a:off x="9254809" y="5811350"/>
            <a:ext cx="23585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600" dirty="0">
                <a:solidFill>
                  <a:srgbClr val="000000"/>
                </a:solidFill>
                <a:latin typeface="Calibri" panose="020F0502020204030204" pitchFamily="34" charset="0"/>
              </a:rPr>
              <a:t>Δευτέρα </a:t>
            </a:r>
          </a:p>
          <a:p>
            <a:pPr algn="ctr"/>
            <a:r>
              <a:rPr lang="el-GR" sz="1600" dirty="0">
                <a:solidFill>
                  <a:srgbClr val="000000"/>
                </a:solidFill>
                <a:latin typeface="Calibri" panose="020F0502020204030204" pitchFamily="34" charset="0"/>
              </a:rPr>
              <a:t>25 Φεβρουαρίου 2019 </a:t>
            </a:r>
            <a:endParaRPr lang="el-GR" sz="1600" dirty="0"/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5" y="471323"/>
            <a:ext cx="1011221" cy="1011221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138" y="366446"/>
            <a:ext cx="1013847" cy="675898"/>
          </a:xfrm>
          <a:prstGeom prst="rect">
            <a:avLst/>
          </a:prstGeom>
        </p:spPr>
      </p:pic>
      <p:sp>
        <p:nvSpPr>
          <p:cNvPr id="11" name="Ορθογώνιο 10"/>
          <p:cNvSpPr/>
          <p:nvPr/>
        </p:nvSpPr>
        <p:spPr>
          <a:xfrm>
            <a:off x="7989078" y="550507"/>
            <a:ext cx="33851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400" dirty="0"/>
              <a:t>Εργαστήριο Πληροφορίας και Υπολογισμών</a:t>
            </a:r>
          </a:p>
        </p:txBody>
      </p:sp>
    </p:spTree>
    <p:extLst>
      <p:ext uri="{BB962C8B-B14F-4D97-AF65-F5344CB8AC3E}">
        <p14:creationId xmlns:p14="http://schemas.microsoft.com/office/powerpoint/2010/main" val="4304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65" y="1074371"/>
            <a:ext cx="2197035" cy="3634680"/>
          </a:xfrm>
          <a:prstGeom prst="rect">
            <a:avLst/>
          </a:prstGeom>
        </p:spPr>
      </p:pic>
      <p:pic>
        <p:nvPicPr>
          <p:cNvPr id="12" name="Εικόνα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8" name="Ορθογώνιο 7"/>
          <p:cNvSpPr/>
          <p:nvPr/>
        </p:nvSpPr>
        <p:spPr>
          <a:xfrm>
            <a:off x="1350176" y="1726824"/>
            <a:ext cx="93063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– </a:t>
            </a:r>
            <a:r>
              <a:rPr lang="el-GR" sz="1600" b="1" dirty="0">
                <a:solidFill>
                  <a:srgbClr val="000000"/>
                </a:solidFill>
              </a:rPr>
              <a:t>Ορισμός </a:t>
            </a:r>
            <a:r>
              <a:rPr lang="en-GB" sz="1600" b="1" dirty="0" smtClean="0">
                <a:solidFill>
                  <a:srgbClr val="000000"/>
                </a:solidFill>
              </a:rPr>
              <a:t>Subsystem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7" name="Ορθογώνιο 6"/>
          <p:cNvSpPr/>
          <p:nvPr/>
        </p:nvSpPr>
        <p:spPr>
          <a:xfrm>
            <a:off x="1938712" y="2241955"/>
            <a:ext cx="868764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l-GR" sz="1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Ιδιότητες</a:t>
            </a:r>
            <a:endParaRPr lang="el-G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Ορθογώνιο 9"/>
          <p:cNvSpPr/>
          <p:nvPr/>
        </p:nvSpPr>
        <p:spPr>
          <a:xfrm>
            <a:off x="3189685" y="4303262"/>
            <a:ext cx="1053622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l-G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Συσχετίσεις</a:t>
            </a:r>
            <a:endParaRPr lang="el-G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881" y="2647493"/>
            <a:ext cx="6038850" cy="1533525"/>
          </a:xfrm>
          <a:prstGeom prst="rect">
            <a:avLst/>
          </a:prstGeom>
        </p:spPr>
      </p:pic>
      <p:pic>
        <p:nvPicPr>
          <p:cNvPr id="13" name="Εικόνα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685" y="4683385"/>
            <a:ext cx="6048375" cy="790575"/>
          </a:xfrm>
          <a:prstGeom prst="rect">
            <a:avLst/>
          </a:prstGeom>
        </p:spPr>
      </p:pic>
      <p:sp>
        <p:nvSpPr>
          <p:cNvPr id="15" name="Στρογγυλεμένο ορθογώνιο 14"/>
          <p:cNvSpPr/>
          <p:nvPr/>
        </p:nvSpPr>
        <p:spPr>
          <a:xfrm>
            <a:off x="9171826" y="2493419"/>
            <a:ext cx="1963340" cy="1069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268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65" y="1074371"/>
            <a:ext cx="2197035" cy="3634680"/>
          </a:xfrm>
          <a:prstGeom prst="rect">
            <a:avLst/>
          </a:prstGeom>
        </p:spPr>
      </p:pic>
      <p:pic>
        <p:nvPicPr>
          <p:cNvPr id="12" name="Εικόνα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  <p:sp>
        <p:nvSpPr>
          <p:cNvPr id="14" name="Στρογγυλεμένο ορθογώνιο 13"/>
          <p:cNvSpPr/>
          <p:nvPr/>
        </p:nvSpPr>
        <p:spPr>
          <a:xfrm>
            <a:off x="9419140" y="3694612"/>
            <a:ext cx="1476007" cy="10677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8" name="Ορθογώνιο 7"/>
          <p:cNvSpPr/>
          <p:nvPr/>
        </p:nvSpPr>
        <p:spPr>
          <a:xfrm>
            <a:off x="1350176" y="1726824"/>
            <a:ext cx="93063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– </a:t>
            </a:r>
            <a:r>
              <a:rPr lang="el-GR" sz="1600" b="1" dirty="0">
                <a:solidFill>
                  <a:srgbClr val="000000"/>
                </a:solidFill>
              </a:rPr>
              <a:t>Ορισμός </a:t>
            </a:r>
            <a:r>
              <a:rPr lang="en-GB" sz="1600" b="1" dirty="0" smtClean="0">
                <a:solidFill>
                  <a:srgbClr val="000000"/>
                </a:solidFill>
              </a:rPr>
              <a:t>Sensor</a:t>
            </a:r>
            <a:endParaRPr lang="en-GB" sz="1600" b="1" dirty="0">
              <a:solidFill>
                <a:srgbClr val="000000"/>
              </a:solidFill>
            </a:endParaRPr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712" y="2623941"/>
            <a:ext cx="6010275" cy="1571625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625" y="4762385"/>
            <a:ext cx="3835677" cy="1576554"/>
          </a:xfrm>
          <a:prstGeom prst="rect">
            <a:avLst/>
          </a:prstGeom>
        </p:spPr>
      </p:pic>
      <p:sp>
        <p:nvSpPr>
          <p:cNvPr id="9" name="Ορθογώνιο 8"/>
          <p:cNvSpPr/>
          <p:nvPr/>
        </p:nvSpPr>
        <p:spPr>
          <a:xfrm>
            <a:off x="6233341" y="4487615"/>
            <a:ext cx="1872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l-GR" sz="1400" b="1" dirty="0" smtClean="0">
                <a:solidFill>
                  <a:srgbClr val="000000"/>
                </a:solidFill>
              </a:rPr>
              <a:t>Ιδιότητες </a:t>
            </a:r>
            <a:r>
              <a:rPr lang="en-GB" sz="1400" b="1" dirty="0" err="1" smtClean="0">
                <a:solidFill>
                  <a:srgbClr val="000000"/>
                </a:solidFill>
              </a:rPr>
              <a:t>VisionSensor</a:t>
            </a:r>
            <a:endParaRPr lang="en-GB" sz="1400" b="1" dirty="0">
              <a:solidFill>
                <a:srgbClr val="000000"/>
              </a:solidFill>
            </a:endParaRPr>
          </a:p>
        </p:txBody>
      </p:sp>
      <p:cxnSp>
        <p:nvCxnSpPr>
          <p:cNvPr id="18" name="Ευθύγραμμο βέλος σύνδεσης 17"/>
          <p:cNvCxnSpPr>
            <a:stCxn id="2" idx="2"/>
            <a:endCxn id="3" idx="1"/>
          </p:cNvCxnSpPr>
          <p:nvPr/>
        </p:nvCxnSpPr>
        <p:spPr>
          <a:xfrm>
            <a:off x="4943850" y="4195566"/>
            <a:ext cx="307775" cy="1355096"/>
          </a:xfrm>
          <a:prstGeom prst="straightConnector1">
            <a:avLst/>
          </a:prstGeom>
          <a:ln w="9525" cap="flat" cmpd="sng" algn="ctr">
            <a:solidFill>
              <a:srgbClr val="44546A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Ορθογώνιο 19"/>
          <p:cNvSpPr/>
          <p:nvPr/>
        </p:nvSpPr>
        <p:spPr>
          <a:xfrm>
            <a:off x="1938712" y="2241955"/>
            <a:ext cx="868764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l-GR" sz="1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Ιδιότητες</a:t>
            </a:r>
            <a:endParaRPr lang="el-G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87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7" name="Ορθογώνιο 6"/>
          <p:cNvSpPr/>
          <p:nvPr/>
        </p:nvSpPr>
        <p:spPr>
          <a:xfrm>
            <a:off x="1350176" y="1726824"/>
            <a:ext cx="10003624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– </a:t>
            </a:r>
            <a:r>
              <a:rPr lang="en-US" sz="1600" b="1" dirty="0" smtClean="0">
                <a:solidFill>
                  <a:srgbClr val="000000"/>
                </a:solidFill>
              </a:rPr>
              <a:t>Behavioral Constraints</a:t>
            </a:r>
          </a:p>
          <a:p>
            <a:pPr algn="just"/>
            <a:endParaRPr lang="en-US" sz="1500" i="1" dirty="0"/>
          </a:p>
          <a:p>
            <a:pPr algn="just"/>
            <a:r>
              <a:rPr lang="el-GR" sz="1500" i="1" dirty="0" smtClean="0">
                <a:solidFill>
                  <a:srgbClr val="000000"/>
                </a:solidFill>
              </a:rPr>
              <a:t>Δυνατότητα χρήσης </a:t>
            </a:r>
            <a:r>
              <a:rPr lang="el-GR" sz="1500" i="1" dirty="0">
                <a:solidFill>
                  <a:srgbClr val="000000"/>
                </a:solidFill>
              </a:rPr>
              <a:t>χωρίς προαπαιτούμενες γνώσεις αναφορικά με τη ρομποτική, το ρομπότ ΝΑΟ ή την πλατφόρμα </a:t>
            </a:r>
            <a:r>
              <a:rPr lang="en-US" sz="1500" i="1" dirty="0" smtClean="0">
                <a:solidFill>
                  <a:srgbClr val="000000"/>
                </a:solidFill>
              </a:rPr>
              <a:t>R4A</a:t>
            </a:r>
            <a:endParaRPr lang="el-GR" sz="1500" i="1" dirty="0" smtClean="0">
              <a:solidFill>
                <a:srgbClr val="000000"/>
              </a:solidFill>
            </a:endParaRPr>
          </a:p>
          <a:p>
            <a:pPr algn="just"/>
            <a:endParaRPr lang="el-GR" sz="1500" dirty="0">
              <a:solidFill>
                <a:srgbClr val="000000"/>
              </a:solidFill>
            </a:endParaRPr>
          </a:p>
          <a:p>
            <a:r>
              <a:rPr lang="el-GR" sz="1500" b="1" dirty="0"/>
              <a:t>Φυσικοί περιορισμοί </a:t>
            </a:r>
            <a:r>
              <a:rPr lang="el-GR" sz="1500" b="1" dirty="0" smtClean="0"/>
              <a:t>αισθητήρων: </a:t>
            </a:r>
            <a:r>
              <a:rPr lang="el-GR" sz="1500" dirty="0" smtClean="0"/>
              <a:t>στοχεύουν στη συμβατότητα του συστήματος με τις προδιαγραφές των αισθητήρων</a:t>
            </a:r>
            <a:endParaRPr lang="el-GR" sz="1500" b="1" dirty="0"/>
          </a:p>
          <a:p>
            <a:endParaRPr lang="el-GR" sz="1500" dirty="0"/>
          </a:p>
          <a:p>
            <a:r>
              <a:rPr lang="el-GR" sz="1500" b="1" dirty="0"/>
              <a:t>Αποφυγή λανθασμένης </a:t>
            </a:r>
            <a:r>
              <a:rPr lang="el-GR" sz="1500" b="1" dirty="0" smtClean="0"/>
              <a:t>σχεδίασης</a:t>
            </a:r>
            <a:r>
              <a:rPr lang="el-GR" sz="1500" dirty="0" smtClean="0"/>
              <a:t>: αφορούν τους περιορισμούς που θέτει το ίδιο το σύστημα </a:t>
            </a:r>
            <a:r>
              <a:rPr lang="en-US" sz="1500" dirty="0" err="1" smtClean="0"/>
              <a:t>CoRSeDA</a:t>
            </a:r>
            <a:endParaRPr lang="el-GR" sz="1500" b="1" dirty="0"/>
          </a:p>
          <a:p>
            <a:pPr algn="just"/>
            <a:endParaRPr lang="el-GR" sz="1500" dirty="0" smtClean="0"/>
          </a:p>
          <a:p>
            <a:pPr algn="just"/>
            <a:r>
              <a:rPr lang="el-GR" sz="1500" b="1" dirty="0" smtClean="0"/>
              <a:t>Αποφυγή ενδεχομένως κακής χρήσης </a:t>
            </a:r>
            <a:r>
              <a:rPr lang="en-US" sz="1500" b="1" dirty="0" err="1" smtClean="0"/>
              <a:t>refresh_rate</a:t>
            </a:r>
            <a:r>
              <a:rPr lang="en-US" sz="1500" b="1" dirty="0" smtClean="0"/>
              <a:t>: </a:t>
            </a:r>
            <a:r>
              <a:rPr lang="el-GR" sz="1500" dirty="0" smtClean="0"/>
              <a:t>επικεντρώνονται στην αξιοπιστία του συστήματος για τη συλλογή δεδομένων και αφορούν το πλήθος των αισθητήρων σε συνδυασμό με το </a:t>
            </a:r>
            <a:r>
              <a:rPr lang="en-US" sz="1500" dirty="0" smtClean="0"/>
              <a:t>refresh rate </a:t>
            </a:r>
            <a:r>
              <a:rPr lang="el-GR" sz="1500" dirty="0" smtClean="0"/>
              <a:t>τους  </a:t>
            </a:r>
            <a:endParaRPr lang="el-GR" sz="1500" b="1" dirty="0"/>
          </a:p>
        </p:txBody>
      </p:sp>
      <p:sp>
        <p:nvSpPr>
          <p:cNvPr id="2" name="Ορθογώνιο 1"/>
          <p:cNvSpPr/>
          <p:nvPr/>
        </p:nvSpPr>
        <p:spPr>
          <a:xfrm>
            <a:off x="3791193" y="4528671"/>
            <a:ext cx="2657009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500" b="1" u="sng" dirty="0">
                <a:solidFill>
                  <a:srgbClr val="000000"/>
                </a:solidFill>
              </a:rPr>
              <a:t>38 </a:t>
            </a:r>
            <a:r>
              <a:rPr lang="en-US" sz="1500" b="1" u="sng" dirty="0" smtClean="0">
                <a:solidFill>
                  <a:srgbClr val="000000"/>
                </a:solidFill>
              </a:rPr>
              <a:t>AQL </a:t>
            </a:r>
            <a:r>
              <a:rPr lang="el-GR" sz="1500" b="1" u="sng" dirty="0" smtClean="0">
                <a:solidFill>
                  <a:srgbClr val="000000"/>
                </a:solidFill>
              </a:rPr>
              <a:t>λογικοί περιορισμοί</a:t>
            </a:r>
          </a:p>
          <a:p>
            <a:pPr algn="just"/>
            <a:endParaRPr lang="el-GR" sz="1500" u="sng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συστήματος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υποσυστήματος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μεμονωμένων αισθητήρων</a:t>
            </a:r>
            <a:endParaRPr lang="el-GR" sz="1500" dirty="0">
              <a:solidFill>
                <a:srgbClr val="000000"/>
              </a:solidFill>
            </a:endParaRPr>
          </a:p>
        </p:txBody>
      </p:sp>
      <p:sp>
        <p:nvSpPr>
          <p:cNvPr id="3" name="Ορθογώνιο 2"/>
          <p:cNvSpPr/>
          <p:nvPr/>
        </p:nvSpPr>
        <p:spPr>
          <a:xfrm>
            <a:off x="7422838" y="4528671"/>
            <a:ext cx="32127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l-GR" sz="1500" b="1" u="sng" dirty="0">
                <a:solidFill>
                  <a:srgbClr val="000000"/>
                </a:solidFill>
              </a:rPr>
              <a:t>19 </a:t>
            </a:r>
            <a:r>
              <a:rPr lang="en-US" sz="1500" b="1" u="sng" dirty="0" smtClean="0">
                <a:solidFill>
                  <a:srgbClr val="000000"/>
                </a:solidFill>
              </a:rPr>
              <a:t>AQL </a:t>
            </a:r>
            <a:r>
              <a:rPr lang="el-GR" sz="1500" b="1" u="sng" dirty="0" smtClean="0">
                <a:solidFill>
                  <a:srgbClr val="000000"/>
                </a:solidFill>
              </a:rPr>
              <a:t>περιορισμοί </a:t>
            </a:r>
            <a:r>
              <a:rPr lang="el-GR" sz="1500" b="1" u="sng" dirty="0">
                <a:solidFill>
                  <a:srgbClr val="000000"/>
                </a:solidFill>
              </a:rPr>
              <a:t>– </a:t>
            </a:r>
            <a:r>
              <a:rPr lang="el-GR" sz="1500" b="1" u="sng" dirty="0" smtClean="0">
                <a:solidFill>
                  <a:srgbClr val="000000"/>
                </a:solidFill>
              </a:rPr>
              <a:t>προειδοποίηση</a:t>
            </a:r>
            <a:endParaRPr lang="en-US" sz="1500" b="1" u="sng" dirty="0" smtClean="0">
              <a:solidFill>
                <a:srgbClr val="000000"/>
              </a:solidFill>
            </a:endParaRPr>
          </a:p>
          <a:p>
            <a:pPr algn="just"/>
            <a:endParaRPr lang="en-US" sz="1500" u="sng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συστήματος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υποσυστήματος</a:t>
            </a:r>
            <a:endParaRPr lang="el-GR" sz="1500" dirty="0">
              <a:solidFill>
                <a:srgbClr val="000000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3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7" name="Ορθογώνιο 6"/>
          <p:cNvSpPr/>
          <p:nvPr/>
        </p:nvSpPr>
        <p:spPr>
          <a:xfrm>
            <a:off x="1350176" y="1726824"/>
            <a:ext cx="93063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– </a:t>
            </a:r>
            <a:r>
              <a:rPr lang="en-GB" sz="1600" b="1" dirty="0" smtClean="0">
                <a:solidFill>
                  <a:srgbClr val="000000"/>
                </a:solidFill>
              </a:rPr>
              <a:t>Eclipse Sirius UI</a:t>
            </a:r>
          </a:p>
          <a:p>
            <a:pPr algn="just"/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8" name="Ορθογώνιο 7"/>
          <p:cNvSpPr/>
          <p:nvPr/>
        </p:nvSpPr>
        <p:spPr>
          <a:xfrm>
            <a:off x="1422962" y="4331527"/>
            <a:ext cx="803445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– </a:t>
            </a:r>
            <a:r>
              <a:rPr lang="en-GB" sz="1600" b="1" dirty="0" err="1" smtClean="0">
                <a:solidFill>
                  <a:srgbClr val="000000"/>
                </a:solidFill>
              </a:rPr>
              <a:t>Acceleo</a:t>
            </a:r>
            <a:r>
              <a:rPr lang="en-GB" sz="1600" b="1" dirty="0" smtClean="0">
                <a:solidFill>
                  <a:srgbClr val="000000"/>
                </a:solidFill>
              </a:rPr>
              <a:t> Project</a:t>
            </a:r>
          </a:p>
          <a:p>
            <a:pPr algn="just"/>
            <a:endParaRPr lang="en-GB" sz="1500" dirty="0">
              <a:solidFill>
                <a:srgbClr val="000000"/>
              </a:solidFill>
            </a:endParaRPr>
          </a:p>
          <a:p>
            <a:pPr algn="just"/>
            <a:r>
              <a:rPr lang="en-US" sz="1500" dirty="0" smtClean="0">
                <a:solidFill>
                  <a:srgbClr val="000000"/>
                </a:solidFill>
              </a:rPr>
              <a:t>		</a:t>
            </a:r>
          </a:p>
          <a:p>
            <a:pPr algn="just"/>
            <a:r>
              <a:rPr lang="en-US" sz="1500" dirty="0">
                <a:solidFill>
                  <a:srgbClr val="000000"/>
                </a:solidFill>
              </a:rPr>
              <a:t>	</a:t>
            </a:r>
            <a:r>
              <a:rPr lang="el-GR" sz="1500" dirty="0" smtClean="0">
                <a:solidFill>
                  <a:srgbClr val="000000"/>
                </a:solidFill>
              </a:rPr>
              <a:t>Γεννήτρια παραγωγής κώδικα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smtClean="0">
                <a:solidFill>
                  <a:srgbClr val="000000"/>
                </a:solidFill>
              </a:rPr>
              <a:t>(</a:t>
            </a:r>
            <a:r>
              <a:rPr lang="en-US" sz="1500" b="1" dirty="0" smtClean="0">
                <a:solidFill>
                  <a:srgbClr val="000000"/>
                </a:solidFill>
              </a:rPr>
              <a:t>14 </a:t>
            </a:r>
            <a:r>
              <a:rPr lang="en-US" sz="1500" b="1" dirty="0" err="1">
                <a:solidFill>
                  <a:srgbClr val="000000"/>
                </a:solidFill>
              </a:rPr>
              <a:t>mtl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l-GR" sz="1500" b="1" dirty="0" smtClean="0">
                <a:solidFill>
                  <a:srgbClr val="000000"/>
                </a:solidFill>
              </a:rPr>
              <a:t>αρχεία</a:t>
            </a:r>
            <a:r>
              <a:rPr lang="en-US" sz="1500" b="1" dirty="0" smtClean="0">
                <a:solidFill>
                  <a:srgbClr val="000000"/>
                </a:solidFill>
              </a:rPr>
              <a:t>)</a:t>
            </a:r>
            <a:endParaRPr lang="el-GR" sz="1500" b="1" dirty="0">
              <a:solidFill>
                <a:srgbClr val="000000"/>
              </a:solidFill>
            </a:endParaRPr>
          </a:p>
          <a:p>
            <a:pPr algn="just"/>
            <a:endParaRPr lang="en-US" sz="1500" dirty="0" smtClean="0">
              <a:solidFill>
                <a:srgbClr val="000000"/>
              </a:solidFill>
            </a:endParaRPr>
          </a:p>
          <a:p>
            <a:pPr lvl="2" algn="just"/>
            <a:r>
              <a:rPr lang="en-US" sz="1500" b="1" u="sng" dirty="0" smtClean="0">
                <a:solidFill>
                  <a:srgbClr val="000000"/>
                </a:solidFill>
              </a:rPr>
              <a:t>Data Collection Modules</a:t>
            </a:r>
            <a:r>
              <a:rPr lang="en-US" sz="1500" dirty="0" smtClean="0">
                <a:solidFill>
                  <a:srgbClr val="000000"/>
                </a:solidFill>
              </a:rPr>
              <a:t>: </a:t>
            </a:r>
            <a:r>
              <a:rPr lang="el-GR" sz="1500" dirty="0" smtClean="0">
                <a:solidFill>
                  <a:srgbClr val="000000"/>
                </a:solidFill>
              </a:rPr>
              <a:t>αυτόματη παραγωγή των </a:t>
            </a:r>
            <a:r>
              <a:rPr lang="el-GR" sz="1500" dirty="0">
                <a:solidFill>
                  <a:srgbClr val="000000"/>
                </a:solidFill>
              </a:rPr>
              <a:t>αρχείων που καλούν τα </a:t>
            </a:r>
            <a:r>
              <a:rPr lang="en-US" sz="1500" dirty="0">
                <a:solidFill>
                  <a:srgbClr val="000000"/>
                </a:solidFill>
              </a:rPr>
              <a:t>R4A Modules </a:t>
            </a:r>
            <a:r>
              <a:rPr lang="el-GR" sz="1500" dirty="0">
                <a:solidFill>
                  <a:srgbClr val="000000"/>
                </a:solidFill>
              </a:rPr>
              <a:t>για </a:t>
            </a:r>
            <a:r>
              <a:rPr lang="el-GR" sz="1500" dirty="0" smtClean="0">
                <a:solidFill>
                  <a:srgbClr val="000000"/>
                </a:solidFill>
              </a:rPr>
              <a:t>την επικοινωνία με το ρομπότ</a:t>
            </a:r>
            <a:r>
              <a:rPr lang="en-US" sz="1500" dirty="0" smtClean="0">
                <a:solidFill>
                  <a:srgbClr val="000000"/>
                </a:solidFill>
              </a:rPr>
              <a:t> </a:t>
            </a:r>
            <a:r>
              <a:rPr lang="el-GR" sz="1500" dirty="0" smtClean="0">
                <a:solidFill>
                  <a:srgbClr val="000000"/>
                </a:solidFill>
              </a:rPr>
              <a:t>και αποθήκευση των μετρήσεων στο </a:t>
            </a:r>
            <a:r>
              <a:rPr lang="en-US" sz="1500" dirty="0" smtClean="0">
                <a:solidFill>
                  <a:srgbClr val="000000"/>
                </a:solidFill>
              </a:rPr>
              <a:t>repository</a:t>
            </a: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  <p:pic>
        <p:nvPicPr>
          <p:cNvPr id="2" name="sirius u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15993" y="1650455"/>
            <a:ext cx="5466207" cy="30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14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7" name="Ορθογώνιο 6"/>
          <p:cNvSpPr/>
          <p:nvPr/>
        </p:nvSpPr>
        <p:spPr>
          <a:xfrm>
            <a:off x="1350176" y="1726824"/>
            <a:ext cx="930630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</a:t>
            </a:r>
            <a:r>
              <a:rPr lang="en-GB" sz="1600" b="1" dirty="0" smtClean="0">
                <a:solidFill>
                  <a:srgbClr val="000000"/>
                </a:solidFill>
              </a:rPr>
              <a:t>–</a:t>
            </a:r>
            <a:r>
              <a:rPr lang="el-GR" sz="1600" b="1" dirty="0" smtClean="0">
                <a:solidFill>
                  <a:srgbClr val="000000"/>
                </a:solidFill>
              </a:rPr>
              <a:t> </a:t>
            </a:r>
            <a:r>
              <a:rPr lang="en-GB" sz="1600" b="1" dirty="0" smtClean="0">
                <a:solidFill>
                  <a:srgbClr val="000000"/>
                </a:solidFill>
              </a:rPr>
              <a:t>API</a:t>
            </a:r>
          </a:p>
          <a:p>
            <a:pPr algn="just"/>
            <a:endParaRPr lang="en-GB" sz="1600" b="1" dirty="0">
              <a:solidFill>
                <a:srgbClr val="000000"/>
              </a:solidFill>
            </a:endParaRPr>
          </a:p>
          <a:p>
            <a:pPr algn="just"/>
            <a:r>
              <a:rPr lang="el-GR" sz="1500" dirty="0" smtClean="0">
                <a:solidFill>
                  <a:srgbClr val="000000"/>
                </a:solidFill>
              </a:rPr>
              <a:t>Αυτόματα παραγ</a:t>
            </a:r>
            <a:r>
              <a:rPr lang="el-GR" sz="1500" dirty="0">
                <a:solidFill>
                  <a:srgbClr val="000000"/>
                </a:solidFill>
              </a:rPr>
              <a:t>ό</a:t>
            </a:r>
            <a:r>
              <a:rPr lang="el-GR" sz="1500" dirty="0" smtClean="0">
                <a:solidFill>
                  <a:srgbClr val="000000"/>
                </a:solidFill>
              </a:rPr>
              <a:t>μενο </a:t>
            </a:r>
            <a:r>
              <a:rPr lang="en-US" sz="1500" dirty="0" smtClean="0">
                <a:solidFill>
                  <a:srgbClr val="000000"/>
                </a:solidFill>
              </a:rPr>
              <a:t>API</a:t>
            </a:r>
          </a:p>
          <a:p>
            <a:pPr algn="just"/>
            <a:r>
              <a:rPr lang="el-GR" sz="1500" dirty="0" smtClean="0">
                <a:solidFill>
                  <a:srgbClr val="000000"/>
                </a:solidFill>
              </a:rPr>
              <a:t>Προσωποποιημένο </a:t>
            </a:r>
            <a:r>
              <a:rPr lang="en-US" sz="1500" dirty="0" smtClean="0">
                <a:solidFill>
                  <a:srgbClr val="000000"/>
                </a:solidFill>
              </a:rPr>
              <a:t>API</a:t>
            </a:r>
            <a:endParaRPr lang="en-GB" sz="1500" dirty="0" smtClean="0">
              <a:solidFill>
                <a:srgbClr val="000000"/>
              </a:solidFill>
            </a:endParaRPr>
          </a:p>
        </p:txBody>
      </p:sp>
      <p:sp>
        <p:nvSpPr>
          <p:cNvPr id="8" name="Ορθογώνιο 7"/>
          <p:cNvSpPr/>
          <p:nvPr/>
        </p:nvSpPr>
        <p:spPr>
          <a:xfrm>
            <a:off x="1350176" y="2894215"/>
            <a:ext cx="4558255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sz="1600" b="1" dirty="0" err="1">
                <a:solidFill>
                  <a:srgbClr val="000000"/>
                </a:solidFill>
              </a:rPr>
              <a:t>Endpoints</a:t>
            </a:r>
            <a:r>
              <a:rPr lang="el-GR" sz="1600" b="1" dirty="0">
                <a:solidFill>
                  <a:srgbClr val="000000"/>
                </a:solidFill>
              </a:rPr>
              <a:t> γενικού περιεχομένου του </a:t>
            </a:r>
            <a:r>
              <a:rPr lang="el-GR" sz="1600" b="1" dirty="0" smtClean="0">
                <a:solidFill>
                  <a:srgbClr val="000000"/>
                </a:solidFill>
              </a:rPr>
              <a:t>συστήματος</a:t>
            </a:r>
            <a:endParaRPr lang="en-US" sz="1600" b="1" dirty="0" smtClean="0">
              <a:solidFill>
                <a:srgbClr val="000000"/>
              </a:solidFill>
            </a:endParaRPr>
          </a:p>
          <a:p>
            <a:pPr algn="just"/>
            <a:endParaRPr lang="el-GR" sz="1600" b="1" dirty="0" smtClean="0">
              <a:solidFill>
                <a:srgbClr val="000000"/>
              </a:solidFill>
            </a:endParaRPr>
          </a:p>
          <a:p>
            <a:pPr algn="just"/>
            <a:r>
              <a:rPr lang="en-US" sz="1400" b="1" dirty="0" smtClean="0"/>
              <a:t>GET</a:t>
            </a:r>
            <a:r>
              <a:rPr lang="en-US" sz="1400" dirty="0"/>
              <a:t>/ </a:t>
            </a:r>
            <a:r>
              <a:rPr lang="en-US" sz="1400" dirty="0" smtClean="0"/>
              <a:t>categories</a:t>
            </a:r>
            <a:endParaRPr lang="el-GR" sz="1400" dirty="0" smtClean="0"/>
          </a:p>
          <a:p>
            <a:pPr algn="just"/>
            <a:r>
              <a:rPr lang="en-US" sz="1400" b="1" dirty="0"/>
              <a:t>GET</a:t>
            </a:r>
            <a:r>
              <a:rPr lang="en-US" sz="1400" dirty="0" smtClean="0"/>
              <a:t>/ info/</a:t>
            </a:r>
            <a:r>
              <a:rPr lang="en-GB" sz="1400" dirty="0" smtClean="0"/>
              <a:t>Robot</a:t>
            </a:r>
            <a:endParaRPr lang="el-GR" sz="1400" dirty="0"/>
          </a:p>
          <a:p>
            <a:pPr algn="just"/>
            <a:r>
              <a:rPr lang="en-US" sz="1400" b="1" dirty="0" smtClean="0"/>
              <a:t>GET</a:t>
            </a:r>
            <a:r>
              <a:rPr lang="en-US" sz="1400" dirty="0"/>
              <a:t>/ </a:t>
            </a:r>
            <a:r>
              <a:rPr lang="en-US" sz="1400" dirty="0" err="1"/>
              <a:t>sensors_parameters</a:t>
            </a:r>
            <a:endParaRPr lang="el-GR" sz="1400" dirty="0"/>
          </a:p>
          <a:p>
            <a:pPr algn="just"/>
            <a:r>
              <a:rPr lang="en-US" sz="1400" b="1" dirty="0" smtClean="0"/>
              <a:t>GET</a:t>
            </a:r>
            <a:r>
              <a:rPr lang="en-US" sz="1400" dirty="0"/>
              <a:t>/ </a:t>
            </a:r>
            <a:r>
              <a:rPr lang="en-US" sz="1400" dirty="0" err="1" smtClean="0"/>
              <a:t>sensors_parameters</a:t>
            </a:r>
            <a:r>
              <a:rPr lang="en-US" sz="1400" dirty="0" smtClean="0"/>
              <a:t>/names</a:t>
            </a:r>
            <a:endParaRPr lang="el-GR" sz="1400" dirty="0" smtClean="0"/>
          </a:p>
          <a:p>
            <a:pPr algn="just"/>
            <a:r>
              <a:rPr lang="en-US" sz="1400" b="1" dirty="0"/>
              <a:t>GET</a:t>
            </a:r>
            <a:r>
              <a:rPr lang="en-US" sz="1400" dirty="0"/>
              <a:t>/ </a:t>
            </a:r>
            <a:r>
              <a:rPr lang="en-US" sz="1400" dirty="0" err="1" smtClean="0"/>
              <a:t>sensors_parameters</a:t>
            </a:r>
            <a:r>
              <a:rPr lang="en-US" sz="1400" dirty="0" smtClean="0"/>
              <a:t>/category/</a:t>
            </a:r>
            <a:r>
              <a:rPr lang="en-US" sz="1400" dirty="0" err="1" smtClean="0"/>
              <a:t>nameCategory</a:t>
            </a:r>
            <a:r>
              <a:rPr lang="en-US" sz="1400" dirty="0" smtClean="0"/>
              <a:t>*</a:t>
            </a:r>
          </a:p>
          <a:p>
            <a:pPr algn="just"/>
            <a:endParaRPr lang="en-US" sz="1400" dirty="0"/>
          </a:p>
          <a:p>
            <a:pPr algn="just"/>
            <a:r>
              <a:rPr lang="en-GB" sz="1500" i="1" dirty="0" smtClean="0">
                <a:solidFill>
                  <a:srgbClr val="000000"/>
                </a:solidFill>
              </a:rPr>
              <a:t>*</a:t>
            </a:r>
            <a:r>
              <a:rPr lang="el-GR" sz="1500" i="1" dirty="0" smtClean="0">
                <a:solidFill>
                  <a:srgbClr val="000000"/>
                </a:solidFill>
              </a:rPr>
              <a:t>κατηγορίες που περιλαμβάνονται στο σύστημα</a:t>
            </a:r>
            <a:endParaRPr lang="en-GB" sz="1500" i="1" dirty="0" smtClean="0">
              <a:solidFill>
                <a:srgbClr val="000000"/>
              </a:solidFill>
            </a:endParaRPr>
          </a:p>
        </p:txBody>
      </p:sp>
      <p:sp>
        <p:nvSpPr>
          <p:cNvPr id="9" name="Ορθογώνιο 8"/>
          <p:cNvSpPr/>
          <p:nvPr/>
        </p:nvSpPr>
        <p:spPr>
          <a:xfrm>
            <a:off x="6795545" y="2894215"/>
            <a:ext cx="4558255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sz="1600" b="1" dirty="0" err="1">
                <a:solidFill>
                  <a:srgbClr val="000000"/>
                </a:solidFill>
              </a:rPr>
              <a:t>Endpoints</a:t>
            </a:r>
            <a:r>
              <a:rPr lang="el-GR" sz="1600" b="1" dirty="0">
                <a:solidFill>
                  <a:srgbClr val="000000"/>
                </a:solidFill>
              </a:rPr>
              <a:t> μεμονωμένων </a:t>
            </a:r>
            <a:r>
              <a:rPr lang="el-GR" sz="1600" b="1" dirty="0" smtClean="0">
                <a:solidFill>
                  <a:srgbClr val="000000"/>
                </a:solidFill>
              </a:rPr>
              <a:t>αισθητήρων</a:t>
            </a:r>
            <a:endParaRPr lang="en-US" sz="1600" b="1" dirty="0">
              <a:solidFill>
                <a:srgbClr val="000000"/>
              </a:solidFill>
            </a:endParaRPr>
          </a:p>
          <a:p>
            <a:pPr algn="just"/>
            <a:endParaRPr lang="el-GR" sz="1600" b="1" dirty="0" smtClean="0">
              <a:solidFill>
                <a:srgbClr val="000000"/>
              </a:solidFill>
            </a:endParaRPr>
          </a:p>
          <a:p>
            <a:pPr algn="just"/>
            <a:r>
              <a:rPr lang="en-US" sz="1400" b="1" dirty="0"/>
              <a:t>GET</a:t>
            </a:r>
            <a:r>
              <a:rPr lang="en-US" sz="1400" dirty="0" smtClean="0"/>
              <a:t>/ info/</a:t>
            </a:r>
            <a:r>
              <a:rPr lang="en-US" sz="1400" dirty="0" err="1"/>
              <a:t>nameSensor</a:t>
            </a:r>
            <a:endParaRPr lang="en-US" sz="1400" dirty="0"/>
          </a:p>
          <a:p>
            <a:pPr algn="just"/>
            <a:r>
              <a:rPr lang="en-US" sz="1400" b="1" dirty="0" smtClean="0"/>
              <a:t>GET</a:t>
            </a:r>
            <a:r>
              <a:rPr lang="en-US" sz="1400" dirty="0"/>
              <a:t>/ </a:t>
            </a:r>
            <a:r>
              <a:rPr lang="en-US" sz="1400" dirty="0" err="1" smtClean="0"/>
              <a:t>sensors_parameters</a:t>
            </a:r>
            <a:r>
              <a:rPr lang="en-US" sz="1400" dirty="0" smtClean="0"/>
              <a:t>/</a:t>
            </a:r>
            <a:r>
              <a:rPr lang="en-US" sz="1400" dirty="0" err="1" smtClean="0"/>
              <a:t>nameSensor</a:t>
            </a:r>
            <a:endParaRPr lang="en-US" sz="1400" dirty="0" smtClean="0"/>
          </a:p>
          <a:p>
            <a:pPr algn="just"/>
            <a:r>
              <a:rPr lang="en-US" sz="1400" b="1" dirty="0" smtClean="0"/>
              <a:t>GET</a:t>
            </a:r>
            <a:r>
              <a:rPr lang="en-US" sz="1400" dirty="0"/>
              <a:t>/ </a:t>
            </a:r>
            <a:r>
              <a:rPr lang="en-US" sz="1400" dirty="0" smtClean="0"/>
              <a:t>measurements/all/</a:t>
            </a:r>
            <a:r>
              <a:rPr lang="en-US" sz="1400" dirty="0" err="1" smtClean="0"/>
              <a:t>nameSensor</a:t>
            </a:r>
            <a:endParaRPr lang="en-US" sz="1400" dirty="0" smtClean="0"/>
          </a:p>
          <a:p>
            <a:pPr algn="just"/>
            <a:r>
              <a:rPr lang="en-US" sz="1400" b="1" dirty="0"/>
              <a:t>GET</a:t>
            </a:r>
            <a:r>
              <a:rPr lang="en-US" sz="1400" dirty="0"/>
              <a:t>/ </a:t>
            </a:r>
            <a:r>
              <a:rPr lang="en-US" sz="1400" dirty="0" smtClean="0"/>
              <a:t>measurements/last/</a:t>
            </a:r>
            <a:r>
              <a:rPr lang="en-US" sz="1400" dirty="0" err="1"/>
              <a:t>nameSensor</a:t>
            </a:r>
            <a:endParaRPr lang="en-US" sz="1400" dirty="0"/>
          </a:p>
          <a:p>
            <a:pPr algn="just"/>
            <a:r>
              <a:rPr lang="en-US" sz="1400" b="1" dirty="0"/>
              <a:t>GET</a:t>
            </a:r>
            <a:r>
              <a:rPr lang="en-US" sz="1400" dirty="0"/>
              <a:t>/ </a:t>
            </a:r>
            <a:r>
              <a:rPr lang="en-US" sz="1400" dirty="0" smtClean="0"/>
              <a:t>measurements/last/</a:t>
            </a:r>
            <a:r>
              <a:rPr lang="en-US" sz="1400" dirty="0" err="1" smtClean="0"/>
              <a:t>nameSensor</a:t>
            </a:r>
            <a:r>
              <a:rPr lang="en-US" sz="1400" dirty="0" smtClean="0"/>
              <a:t>/1</a:t>
            </a:r>
            <a:r>
              <a:rPr lang="en-US" sz="1400" dirty="0"/>
              <a:t>..*</a:t>
            </a:r>
            <a:endParaRPr lang="el-G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1400" dirty="0"/>
          </a:p>
          <a:p>
            <a:pPr algn="just"/>
            <a:r>
              <a:rPr lang="el-GR" sz="1400" i="1" dirty="0" smtClean="0"/>
              <a:t>Σε περίπτωση αισθητήρων ήχου και εικόνας:</a:t>
            </a:r>
            <a:endParaRPr lang="en-US" sz="1400" i="1" dirty="0" smtClean="0"/>
          </a:p>
          <a:p>
            <a:pPr algn="just"/>
            <a:endParaRPr lang="el-GR" sz="1400" i="1" dirty="0" smtClean="0"/>
          </a:p>
          <a:p>
            <a:pPr algn="just"/>
            <a:r>
              <a:rPr lang="en-US" sz="1400" b="1" dirty="0"/>
              <a:t>GET</a:t>
            </a:r>
            <a:r>
              <a:rPr lang="en-US" sz="1400" dirty="0"/>
              <a:t>/ </a:t>
            </a:r>
            <a:r>
              <a:rPr lang="en-US" sz="1400" dirty="0" smtClean="0"/>
              <a:t>measurements/one/</a:t>
            </a:r>
            <a:r>
              <a:rPr lang="en-US" sz="1400" dirty="0" err="1" smtClean="0"/>
              <a:t>nameVisionSensor</a:t>
            </a:r>
            <a:r>
              <a:rPr lang="en-US" sz="1400" dirty="0" smtClean="0"/>
              <a:t>/filename</a:t>
            </a:r>
          </a:p>
          <a:p>
            <a:pPr algn="just"/>
            <a:r>
              <a:rPr lang="en-US" sz="1400" b="1" dirty="0"/>
              <a:t>GET</a:t>
            </a:r>
            <a:r>
              <a:rPr lang="en-US" sz="1400" dirty="0"/>
              <a:t>/ </a:t>
            </a:r>
            <a:r>
              <a:rPr lang="en-US" sz="1400" dirty="0" smtClean="0"/>
              <a:t>measurements/one/</a:t>
            </a:r>
            <a:r>
              <a:rPr lang="en-US" sz="1400" dirty="0" err="1" smtClean="0"/>
              <a:t>nameAcousticSensor</a:t>
            </a:r>
            <a:r>
              <a:rPr lang="en-US" sz="1400" dirty="0" smtClean="0"/>
              <a:t>/filename</a:t>
            </a:r>
            <a:endParaRPr lang="el-GR" sz="1400" dirty="0"/>
          </a:p>
          <a:p>
            <a:pPr algn="just"/>
            <a:endParaRPr lang="en-GB" sz="1400" dirty="0" smtClean="0">
              <a:solidFill>
                <a:srgbClr val="000000"/>
              </a:solidFill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3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15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7" name="Ορθογώνιο 6"/>
          <p:cNvSpPr/>
          <p:nvPr/>
        </p:nvSpPr>
        <p:spPr>
          <a:xfrm>
            <a:off x="1350176" y="1726824"/>
            <a:ext cx="93063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</a:t>
            </a:r>
            <a:r>
              <a:rPr lang="en-GB" sz="1600" b="1" dirty="0" smtClean="0">
                <a:solidFill>
                  <a:srgbClr val="000000"/>
                </a:solidFill>
              </a:rPr>
              <a:t>– WEB Application</a:t>
            </a:r>
          </a:p>
          <a:p>
            <a:pPr algn="just"/>
            <a:endParaRPr lang="en-GB" sz="1600" b="1" dirty="0">
              <a:solidFill>
                <a:srgbClr val="000000"/>
              </a:solidFill>
            </a:endParaRPr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" t="18246" r="3585" b="8070"/>
          <a:stretch/>
        </p:blipFill>
        <p:spPr>
          <a:xfrm>
            <a:off x="4559457" y="2459504"/>
            <a:ext cx="6794343" cy="2988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Ορθογώνιο 3"/>
          <p:cNvSpPr/>
          <p:nvPr/>
        </p:nvSpPr>
        <p:spPr>
          <a:xfrm>
            <a:off x="1350177" y="2459504"/>
            <a:ext cx="293306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sz="1500" dirty="0" smtClean="0">
                <a:solidFill>
                  <a:srgbClr val="000000"/>
                </a:solidFill>
              </a:rPr>
              <a:t>Δυνατότητα παρακολούθησης της συλλογής δεδομένων σε </a:t>
            </a:r>
            <a:r>
              <a:rPr lang="en-US" sz="1500" dirty="0" smtClean="0">
                <a:solidFill>
                  <a:srgbClr val="000000"/>
                </a:solidFill>
              </a:rPr>
              <a:t>real time</a:t>
            </a:r>
            <a:r>
              <a:rPr lang="el-GR" sz="1500" dirty="0" smtClean="0">
                <a:solidFill>
                  <a:srgbClr val="000000"/>
                </a:solidFill>
              </a:rPr>
              <a:t>:</a:t>
            </a:r>
          </a:p>
          <a:p>
            <a:pPr algn="just"/>
            <a:endParaRPr lang="el-GR" sz="1500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κατηγορίες αισθητήρων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ονόματα αισθητήρων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>
                <a:solidFill>
                  <a:srgbClr val="000000"/>
                </a:solidFill>
              </a:rPr>
              <a:t>π</a:t>
            </a:r>
            <a:r>
              <a:rPr lang="el-GR" sz="1500" dirty="0" smtClean="0">
                <a:solidFill>
                  <a:srgbClr val="000000"/>
                </a:solidFill>
              </a:rPr>
              <a:t>αραμέτρους αισθητήρων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μετρήσεις (</a:t>
            </a:r>
            <a:r>
              <a:rPr lang="el-GR" sz="1500" i="1" dirty="0" smtClean="0">
                <a:solidFill>
                  <a:srgbClr val="000000"/>
                </a:solidFill>
              </a:rPr>
              <a:t>10 τελευταίες</a:t>
            </a:r>
            <a:r>
              <a:rPr lang="el-GR" sz="1500" dirty="0" smtClean="0">
                <a:solidFill>
                  <a:srgbClr val="000000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θέση αισθητήρων στο ρομπότ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l-GR" sz="1500" dirty="0"/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3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Ορθογώνιο 11"/>
          <p:cNvSpPr/>
          <p:nvPr/>
        </p:nvSpPr>
        <p:spPr>
          <a:xfrm>
            <a:off x="1350176" y="1726824"/>
            <a:ext cx="93063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</a:t>
            </a:r>
            <a:r>
              <a:rPr lang="en-GB" sz="1600" b="1" dirty="0" smtClean="0">
                <a:solidFill>
                  <a:srgbClr val="000000"/>
                </a:solidFill>
              </a:rPr>
              <a:t>– Results</a:t>
            </a:r>
          </a:p>
          <a:p>
            <a:pPr algn="just"/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pic>
        <p:nvPicPr>
          <p:cNvPr id="14" name="Εικόνα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  <p:graphicFrame>
        <p:nvGraphicFramePr>
          <p:cNvPr id="4" name="Γράφημα 3"/>
          <p:cNvGraphicFramePr/>
          <p:nvPr>
            <p:extLst>
              <p:ext uri="{D42A27DB-BD31-4B8C-83A1-F6EECF244321}">
                <p14:modId xmlns:p14="http://schemas.microsoft.com/office/powerpoint/2010/main" val="16843758"/>
              </p:ext>
            </p:extLst>
          </p:nvPr>
        </p:nvGraphicFramePr>
        <p:xfrm>
          <a:off x="2233679" y="1726824"/>
          <a:ext cx="9188681" cy="4725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138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7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84" y="370703"/>
            <a:ext cx="7539286" cy="703667"/>
          </a:xfrm>
          <a:prstGeom prst="rect">
            <a:avLst/>
          </a:prstGeom>
        </p:spPr>
      </p:pic>
      <p:sp>
        <p:nvSpPr>
          <p:cNvPr id="13" name="Ορθογώνιο 12"/>
          <p:cNvSpPr/>
          <p:nvPr/>
        </p:nvSpPr>
        <p:spPr>
          <a:xfrm>
            <a:off x="1350176" y="1726824"/>
            <a:ext cx="9306303" cy="276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– Summary</a:t>
            </a:r>
          </a:p>
          <a:p>
            <a:pPr lvl="0" algn="just">
              <a:lnSpc>
                <a:spcPct val="150000"/>
              </a:lnSpc>
            </a:pPr>
            <a:r>
              <a:rPr lang="el-GR" sz="1500" dirty="0">
                <a:solidFill>
                  <a:srgbClr val="000000"/>
                </a:solidFill>
              </a:rPr>
              <a:t>Πρόκειται για ένα  σύστημα με τα ακόλουθα χαρακτηριστικά:</a:t>
            </a:r>
          </a:p>
          <a:p>
            <a:pPr lvl="0" algn="just">
              <a:lnSpc>
                <a:spcPct val="150000"/>
              </a:lnSpc>
            </a:pPr>
            <a:endParaRPr lang="en-GB" sz="1500" dirty="0">
              <a:solidFill>
                <a:srgbClr val="000000"/>
              </a:solidFill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500" dirty="0">
                <a:solidFill>
                  <a:srgbClr val="000000"/>
                </a:solidFill>
              </a:rPr>
              <a:t>Αξιοποίηση στο σύνολο των δυνατοτήτων συλλογής δεδομένων της πλατφόρμας </a:t>
            </a:r>
            <a:r>
              <a:rPr lang="en-GB" sz="1500" dirty="0">
                <a:solidFill>
                  <a:srgbClr val="000000"/>
                </a:solidFill>
              </a:rPr>
              <a:t>R4A</a:t>
            </a:r>
            <a:endParaRPr lang="el-GR" sz="1500" dirty="0">
              <a:solidFill>
                <a:srgbClr val="000000"/>
              </a:solidFill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rgbClr val="000000"/>
                </a:solidFill>
              </a:rPr>
              <a:t>A</a:t>
            </a:r>
            <a:r>
              <a:rPr lang="el-GR" sz="1500" dirty="0" err="1" smtClean="0">
                <a:solidFill>
                  <a:srgbClr val="000000"/>
                </a:solidFill>
              </a:rPr>
              <a:t>υτοματοποιημένο</a:t>
            </a:r>
            <a:r>
              <a:rPr lang="el-GR" sz="1500" dirty="0" smtClean="0">
                <a:solidFill>
                  <a:srgbClr val="000000"/>
                </a:solidFill>
              </a:rPr>
              <a:t> </a:t>
            </a:r>
            <a:r>
              <a:rPr lang="el-GR" sz="1500" dirty="0">
                <a:solidFill>
                  <a:srgbClr val="000000"/>
                </a:solidFill>
              </a:rPr>
              <a:t>λειτουργικό σύστημα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500" dirty="0">
                <a:solidFill>
                  <a:srgbClr val="000000"/>
                </a:solidFill>
              </a:rPr>
              <a:t>Εύκολο για χρήση από όλους, χωρίς προαπαιτούμενες γνώσεις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500" dirty="0">
                <a:solidFill>
                  <a:srgbClr val="000000"/>
                </a:solidFill>
              </a:rPr>
              <a:t>Παραγωγή προσωποποιημένης διεπαφής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500" dirty="0">
                <a:solidFill>
                  <a:srgbClr val="000000"/>
                </a:solidFill>
              </a:rPr>
              <a:t>Δυνατότητα παρακολούθησης της λειτουργίας του συστήματος</a:t>
            </a:r>
          </a:p>
        </p:txBody>
      </p:sp>
    </p:spTree>
    <p:extLst>
      <p:ext uri="{BB962C8B-B14F-4D97-AF65-F5344CB8AC3E}">
        <p14:creationId xmlns:p14="http://schemas.microsoft.com/office/powerpoint/2010/main" val="40555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Ορθογώνιο 10"/>
          <p:cNvSpPr/>
          <p:nvPr/>
        </p:nvSpPr>
        <p:spPr>
          <a:xfrm>
            <a:off x="1350176" y="1726824"/>
            <a:ext cx="9306303" cy="277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– Expanding</a:t>
            </a:r>
          </a:p>
          <a:p>
            <a:pPr lvl="0" algn="just">
              <a:lnSpc>
                <a:spcPct val="150000"/>
              </a:lnSpc>
            </a:pPr>
            <a:endParaRPr lang="en-GB" sz="1600" b="1" dirty="0">
              <a:solidFill>
                <a:srgbClr val="000000"/>
              </a:solidFill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500" dirty="0">
                <a:solidFill>
                  <a:srgbClr val="000000"/>
                </a:solidFill>
              </a:rPr>
              <a:t>Γενίκευση του </a:t>
            </a:r>
            <a:r>
              <a:rPr lang="el-GR" sz="1500" dirty="0" err="1">
                <a:solidFill>
                  <a:srgbClr val="000000"/>
                </a:solidFill>
              </a:rPr>
              <a:t>μετα</a:t>
            </a:r>
            <a:r>
              <a:rPr lang="el-GR" sz="1500" dirty="0">
                <a:solidFill>
                  <a:srgbClr val="000000"/>
                </a:solidFill>
              </a:rPr>
              <a:t>-μοντέλου, πέρα από το ρομπότ ΝΑΟ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500" dirty="0">
                <a:solidFill>
                  <a:srgbClr val="000000"/>
                </a:solidFill>
              </a:rPr>
              <a:t>Προσθήκη </a:t>
            </a:r>
            <a:r>
              <a:rPr lang="el-GR" sz="1500" dirty="0" err="1">
                <a:solidFill>
                  <a:srgbClr val="000000"/>
                </a:solidFill>
              </a:rPr>
              <a:t>μοντελοποίησης</a:t>
            </a:r>
            <a:r>
              <a:rPr lang="el-GR" sz="1500" dirty="0">
                <a:solidFill>
                  <a:srgbClr val="000000"/>
                </a:solidFill>
              </a:rPr>
              <a:t> βάσης δεδομένων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500" dirty="0">
                <a:solidFill>
                  <a:srgbClr val="000000"/>
                </a:solidFill>
              </a:rPr>
              <a:t>Επέκταση του συστήματος εκτός της πλατφόρμας </a:t>
            </a:r>
            <a:r>
              <a:rPr lang="en-GB" sz="1500" dirty="0">
                <a:solidFill>
                  <a:srgbClr val="000000"/>
                </a:solidFill>
              </a:rPr>
              <a:t>R4A</a:t>
            </a:r>
            <a:endParaRPr lang="el-GR" sz="1500" dirty="0">
              <a:solidFill>
                <a:srgbClr val="000000"/>
              </a:solidFill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500" dirty="0">
                <a:solidFill>
                  <a:srgbClr val="000000"/>
                </a:solidFill>
              </a:rPr>
              <a:t>Προσθήκη </a:t>
            </a:r>
            <a:r>
              <a:rPr lang="el-GR" sz="1500" dirty="0" err="1">
                <a:solidFill>
                  <a:srgbClr val="000000"/>
                </a:solidFill>
              </a:rPr>
              <a:t>μοντελοποίησης</a:t>
            </a:r>
            <a:r>
              <a:rPr lang="el-GR" sz="1500" dirty="0">
                <a:solidFill>
                  <a:srgbClr val="000000"/>
                </a:solidFill>
              </a:rPr>
              <a:t> δικτύου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500" b="1" dirty="0">
              <a:solidFill>
                <a:srgbClr val="000000"/>
              </a:solidFill>
            </a:endParaRPr>
          </a:p>
          <a:p>
            <a:pPr lvl="0" algn="just">
              <a:lnSpc>
                <a:spcPct val="150000"/>
              </a:lnSpc>
            </a:pP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7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84" y="370703"/>
            <a:ext cx="7539286" cy="7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9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7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75538" y="21218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l-GR" dirty="0"/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740" y="605219"/>
            <a:ext cx="8059879" cy="51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pic>
        <p:nvPicPr>
          <p:cNvPr id="12" name="Εικόνα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4" y="370703"/>
            <a:ext cx="7539308" cy="703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9527" y="4886755"/>
            <a:ext cx="5747599" cy="1095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500" dirty="0" smtClean="0"/>
              <a:t>Ραγδαία </a:t>
            </a:r>
            <a:r>
              <a:rPr lang="el-GR" sz="1500" dirty="0"/>
              <a:t>αύξηση του πλήθους ρομπότ βιομηχανικών </a:t>
            </a:r>
            <a:r>
              <a:rPr lang="el-GR" sz="1500" dirty="0" smtClean="0"/>
              <a:t>εφαρμογών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500" dirty="0" smtClean="0"/>
              <a:t>Πολύπλευρες ανάγκες </a:t>
            </a:r>
            <a:r>
              <a:rPr lang="el-GR" sz="1500" dirty="0"/>
              <a:t>για την άμεση παραγωγή </a:t>
            </a:r>
            <a:r>
              <a:rPr lang="el-GR" sz="1500" dirty="0" smtClean="0"/>
              <a:t>ορθού λογισμικού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500" dirty="0" smtClean="0"/>
              <a:t>Παροχή υψηλού </a:t>
            </a:r>
            <a:r>
              <a:rPr lang="el-GR" sz="1500" dirty="0"/>
              <a:t>επιπέδου </a:t>
            </a:r>
            <a:r>
              <a:rPr lang="el-GR" sz="1500" dirty="0" err="1"/>
              <a:t>διεπαφές</a:t>
            </a:r>
            <a:r>
              <a:rPr lang="el-GR" sz="1500" dirty="0"/>
              <a:t> για συγκεκριμένες εφαρμογές</a:t>
            </a:r>
          </a:p>
        </p:txBody>
      </p:sp>
      <p:pic>
        <p:nvPicPr>
          <p:cNvPr id="8" name="Εικόνα 7" descr="https://scontent.fath5-1.fna.fbcdn.net/v/t1.15752-9/51126515_1973256142971179_4480692251793555456_n.png?_nc_cat=104&amp;_nc_ht=scontent.fath5-1.fna&amp;oh=7ebdb7bb070a6981f1b149a46efd39ef&amp;oe=5CB2FE6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640" y="1219450"/>
            <a:ext cx="6643276" cy="3667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11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70" y="285058"/>
            <a:ext cx="5312214" cy="53122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7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pic>
        <p:nvPicPr>
          <p:cNvPr id="8" name="Εικόνα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7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pic>
        <p:nvPicPr>
          <p:cNvPr id="11" name="Εικόνα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5" r="43038"/>
          <a:stretch/>
        </p:blipFill>
        <p:spPr>
          <a:xfrm>
            <a:off x="1350176" y="273065"/>
            <a:ext cx="1347537" cy="703668"/>
          </a:xfrm>
          <a:prstGeom prst="rect">
            <a:avLst/>
          </a:prstGeom>
        </p:spPr>
      </p:pic>
      <p:pic>
        <p:nvPicPr>
          <p:cNvPr id="7" name="Εικόνα 6"/>
          <p:cNvPicPr/>
          <p:nvPr/>
        </p:nvPicPr>
        <p:blipFill>
          <a:blip r:embed="rId5"/>
          <a:stretch>
            <a:fillRect/>
          </a:stretch>
        </p:blipFill>
        <p:spPr>
          <a:xfrm>
            <a:off x="2408794" y="1472177"/>
            <a:ext cx="8094774" cy="4592155"/>
          </a:xfrm>
          <a:prstGeom prst="rect">
            <a:avLst/>
          </a:prstGeom>
        </p:spPr>
      </p:pic>
      <p:sp>
        <p:nvSpPr>
          <p:cNvPr id="12" name="Ορθογώνιο 11"/>
          <p:cNvSpPr/>
          <p:nvPr/>
        </p:nvSpPr>
        <p:spPr>
          <a:xfrm>
            <a:off x="1350176" y="1029003"/>
            <a:ext cx="93063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– Sensor System Design</a:t>
            </a:r>
          </a:p>
        </p:txBody>
      </p:sp>
    </p:spTree>
    <p:extLst>
      <p:ext uri="{BB962C8B-B14F-4D97-AF65-F5344CB8AC3E}">
        <p14:creationId xmlns:p14="http://schemas.microsoft.com/office/powerpoint/2010/main" val="109880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7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979" y="1834642"/>
            <a:ext cx="349589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300" b="1" dirty="0"/>
              <a:t>1. GET</a:t>
            </a:r>
            <a:r>
              <a:rPr lang="en-US" sz="1300" dirty="0"/>
              <a:t>/ categories</a:t>
            </a:r>
            <a:endParaRPr lang="el-GR" sz="1300" dirty="0"/>
          </a:p>
          <a:p>
            <a:pPr algn="just"/>
            <a:r>
              <a:rPr lang="en-US" sz="1300" b="1" dirty="0"/>
              <a:t>2.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endParaRPr lang="el-GR" sz="1300" dirty="0"/>
          </a:p>
          <a:p>
            <a:pPr algn="just"/>
            <a:r>
              <a:rPr lang="en-US" sz="1300" b="1" dirty="0"/>
              <a:t>3.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/names</a:t>
            </a:r>
            <a:endParaRPr lang="el-GR" sz="1300" dirty="0"/>
          </a:p>
          <a:p>
            <a:pPr algn="just"/>
            <a:r>
              <a:rPr lang="en-US" sz="1300" b="1" dirty="0"/>
              <a:t>4.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/category/ACOUSTIC</a:t>
            </a:r>
            <a:endParaRPr lang="el-GR" sz="1300" dirty="0"/>
          </a:p>
          <a:p>
            <a:pPr algn="just"/>
            <a:r>
              <a:rPr lang="en-US" sz="1300" b="1" dirty="0"/>
              <a:t>5.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/category/DISTANCE</a:t>
            </a:r>
            <a:endParaRPr lang="el-GR" sz="1300" dirty="0"/>
          </a:p>
          <a:p>
            <a:pPr algn="just"/>
            <a:r>
              <a:rPr lang="en-US" sz="1300" b="1" dirty="0"/>
              <a:t>6.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/category/ELECTRIC</a:t>
            </a:r>
            <a:endParaRPr lang="el-GR" sz="1300" dirty="0"/>
          </a:p>
          <a:p>
            <a:pPr algn="just"/>
            <a:r>
              <a:rPr lang="en-US" sz="1300" b="1" dirty="0"/>
              <a:t>7.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/category/POSITION</a:t>
            </a:r>
            <a:endParaRPr lang="el-GR" sz="1300" dirty="0"/>
          </a:p>
          <a:p>
            <a:pPr algn="just"/>
            <a:r>
              <a:rPr lang="en-US" sz="1300" b="1" dirty="0"/>
              <a:t>8.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/category/PRESSURE</a:t>
            </a:r>
            <a:endParaRPr lang="el-GR" sz="1300" dirty="0"/>
          </a:p>
          <a:p>
            <a:pPr algn="just"/>
            <a:r>
              <a:rPr lang="en-US" sz="1300" b="1" dirty="0"/>
              <a:t>9.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/category/SPEED</a:t>
            </a:r>
            <a:endParaRPr lang="el-GR" sz="1300" dirty="0"/>
          </a:p>
          <a:p>
            <a:pPr algn="just"/>
            <a:r>
              <a:rPr lang="en-US" sz="1300" b="1" dirty="0"/>
              <a:t>10. GET</a:t>
            </a:r>
            <a:r>
              <a:rPr lang="en-US" sz="1300" dirty="0"/>
              <a:t>/ </a:t>
            </a:r>
            <a:r>
              <a:rPr lang="en-US" sz="1300" dirty="0" err="1" smtClean="0"/>
              <a:t>sensors_parameters</a:t>
            </a:r>
            <a:r>
              <a:rPr lang="en-US" sz="1300" dirty="0" smtClean="0"/>
              <a:t>/category/VISION</a:t>
            </a:r>
            <a:endParaRPr lang="el-GR" sz="1300" dirty="0" smtClean="0"/>
          </a:p>
          <a:p>
            <a:pPr algn="just"/>
            <a:endParaRPr lang="el-GR" sz="1300" dirty="0"/>
          </a:p>
          <a:p>
            <a:pPr algn="just"/>
            <a:r>
              <a:rPr lang="en-US" sz="1300" b="1" dirty="0"/>
              <a:t>11. GET</a:t>
            </a:r>
            <a:r>
              <a:rPr lang="en-US" sz="1300" dirty="0"/>
              <a:t>/ info/</a:t>
            </a:r>
            <a:r>
              <a:rPr lang="en-US" sz="1300" dirty="0" err="1"/>
              <a:t>micFront</a:t>
            </a:r>
            <a:endParaRPr lang="el-GR" sz="1300" dirty="0"/>
          </a:p>
          <a:p>
            <a:pPr algn="just"/>
            <a:r>
              <a:rPr lang="en-US" sz="1300" b="1" dirty="0"/>
              <a:t>12. GET</a:t>
            </a:r>
            <a:r>
              <a:rPr lang="en-US" sz="1300" dirty="0"/>
              <a:t>/ info/</a:t>
            </a:r>
            <a:r>
              <a:rPr lang="en-US" sz="1300" dirty="0" err="1"/>
              <a:t>Sonar_right</a:t>
            </a:r>
            <a:endParaRPr lang="el-GR" sz="1300" dirty="0"/>
          </a:p>
          <a:p>
            <a:pPr algn="just"/>
            <a:r>
              <a:rPr lang="en-US" sz="1300" b="1" dirty="0"/>
              <a:t>13. GET</a:t>
            </a:r>
            <a:r>
              <a:rPr lang="en-US" sz="1300" dirty="0"/>
              <a:t>/ </a:t>
            </a:r>
            <a:r>
              <a:rPr lang="en-US" sz="1300" dirty="0" smtClean="0"/>
              <a:t>info/Camera</a:t>
            </a:r>
            <a:endParaRPr lang="el-GR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8300145" y="1834642"/>
            <a:ext cx="353558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300" b="1" dirty="0"/>
              <a:t>34.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/Accelerometer</a:t>
            </a:r>
            <a:endParaRPr lang="el-GR" sz="1300" dirty="0"/>
          </a:p>
          <a:p>
            <a:pPr algn="just"/>
            <a:r>
              <a:rPr lang="en-US" sz="1300" b="1" dirty="0" smtClean="0"/>
              <a:t>35</a:t>
            </a:r>
            <a:r>
              <a:rPr lang="en-US" sz="1300" b="1" dirty="0"/>
              <a:t>. GET</a:t>
            </a:r>
            <a:r>
              <a:rPr lang="en-US" sz="1300" dirty="0"/>
              <a:t>/ measurements/all/Accelerometer</a:t>
            </a:r>
            <a:endParaRPr lang="el-GR" sz="1300" dirty="0"/>
          </a:p>
          <a:p>
            <a:pPr algn="just"/>
            <a:r>
              <a:rPr lang="en-US" sz="1300" b="1" dirty="0" smtClean="0"/>
              <a:t>36</a:t>
            </a:r>
            <a:r>
              <a:rPr lang="en-US" sz="1300" b="1" dirty="0"/>
              <a:t>. GET</a:t>
            </a:r>
            <a:r>
              <a:rPr lang="en-US" sz="1300" dirty="0"/>
              <a:t>/ measurements/last/Accelerometer</a:t>
            </a:r>
            <a:endParaRPr lang="el-GR" sz="1300" dirty="0"/>
          </a:p>
          <a:p>
            <a:pPr algn="just"/>
            <a:r>
              <a:rPr lang="en-US" sz="1300" b="1" dirty="0"/>
              <a:t>37. GET</a:t>
            </a:r>
            <a:r>
              <a:rPr lang="en-US" sz="1300" dirty="0"/>
              <a:t>/ measurements/last/Accelerometer/1..*</a:t>
            </a:r>
            <a:endParaRPr lang="el-GR" sz="1300" dirty="0"/>
          </a:p>
          <a:p>
            <a:pPr algn="just"/>
            <a:r>
              <a:rPr lang="en-US" sz="1300" b="1" dirty="0"/>
              <a:t>38.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/Battery</a:t>
            </a:r>
            <a:endParaRPr lang="el-GR" sz="1300" dirty="0"/>
          </a:p>
          <a:p>
            <a:pPr algn="just"/>
            <a:r>
              <a:rPr lang="en-US" sz="1300" b="1" dirty="0"/>
              <a:t>39. GET</a:t>
            </a:r>
            <a:r>
              <a:rPr lang="en-US" sz="1300" dirty="0"/>
              <a:t>/ measurements/all/Battery</a:t>
            </a:r>
            <a:endParaRPr lang="el-GR" sz="1300" dirty="0"/>
          </a:p>
          <a:p>
            <a:pPr algn="just"/>
            <a:r>
              <a:rPr lang="en-US" sz="1300" b="1" dirty="0"/>
              <a:t>40. GET</a:t>
            </a:r>
            <a:r>
              <a:rPr lang="en-US" sz="1300" dirty="0"/>
              <a:t>/ measurements/last/Battery</a:t>
            </a:r>
            <a:endParaRPr lang="el-GR" sz="1300" dirty="0"/>
          </a:p>
          <a:p>
            <a:pPr algn="just"/>
            <a:r>
              <a:rPr lang="en-US" sz="1300" b="1" dirty="0" smtClean="0"/>
              <a:t>41</a:t>
            </a:r>
            <a:r>
              <a:rPr lang="en-US" sz="1300" b="1" dirty="0"/>
              <a:t>. GET</a:t>
            </a:r>
            <a:r>
              <a:rPr lang="en-US" sz="1300" dirty="0"/>
              <a:t>/ measurements/last/Battery/1..*</a:t>
            </a:r>
            <a:endParaRPr lang="el-GR" sz="1300" dirty="0"/>
          </a:p>
          <a:p>
            <a:pPr algn="just"/>
            <a:r>
              <a:rPr lang="en-US" sz="1300" b="1" dirty="0"/>
              <a:t>42.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</a:t>
            </a:r>
            <a:r>
              <a:rPr lang="en-US" sz="1300" dirty="0" err="1"/>
              <a:t>RobotPosture</a:t>
            </a:r>
            <a:endParaRPr lang="el-GR" sz="1300" dirty="0"/>
          </a:p>
          <a:p>
            <a:pPr algn="just"/>
            <a:r>
              <a:rPr lang="en-US" sz="1300" b="1" dirty="0"/>
              <a:t>43. GET</a:t>
            </a:r>
            <a:r>
              <a:rPr lang="en-US" sz="1300" dirty="0"/>
              <a:t>/ measurements/all/</a:t>
            </a:r>
            <a:r>
              <a:rPr lang="en-US" sz="1300" dirty="0" err="1"/>
              <a:t>RobotPosture</a:t>
            </a:r>
            <a:endParaRPr lang="el-GR" sz="1300" dirty="0"/>
          </a:p>
          <a:p>
            <a:pPr algn="just"/>
            <a:r>
              <a:rPr lang="en-US" sz="1300" b="1" dirty="0"/>
              <a:t>44. GET</a:t>
            </a:r>
            <a:r>
              <a:rPr lang="en-US" sz="1300" dirty="0"/>
              <a:t>/ measurements/last/</a:t>
            </a:r>
            <a:r>
              <a:rPr lang="en-US" sz="1300" dirty="0" err="1"/>
              <a:t>RobotPosture</a:t>
            </a:r>
            <a:endParaRPr lang="el-GR" sz="1300" dirty="0"/>
          </a:p>
          <a:p>
            <a:pPr algn="just"/>
            <a:r>
              <a:rPr lang="en-US" sz="1300" b="1" dirty="0"/>
              <a:t>45. GET</a:t>
            </a:r>
            <a:r>
              <a:rPr lang="en-US" sz="1300" dirty="0"/>
              <a:t>/ measurements/last/</a:t>
            </a:r>
            <a:r>
              <a:rPr lang="en-US" sz="1300" dirty="0" err="1"/>
              <a:t>RobotPosture</a:t>
            </a:r>
            <a:r>
              <a:rPr lang="en-US" sz="1300" dirty="0"/>
              <a:t>/1..*</a:t>
            </a:r>
            <a:endParaRPr lang="el-GR" sz="1300" dirty="0"/>
          </a:p>
          <a:p>
            <a:pPr algn="just"/>
            <a:r>
              <a:rPr lang="en-US" sz="1300" b="1" dirty="0"/>
              <a:t>46.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</a:t>
            </a:r>
            <a:r>
              <a:rPr lang="en-US" sz="1300" dirty="0" err="1"/>
              <a:t>Joint_Headyaw</a:t>
            </a:r>
            <a:endParaRPr lang="el-GR" sz="1300" dirty="0"/>
          </a:p>
          <a:p>
            <a:pPr algn="just"/>
            <a:r>
              <a:rPr lang="en-US" sz="1300" b="1" dirty="0"/>
              <a:t>47. GET</a:t>
            </a:r>
            <a:r>
              <a:rPr lang="en-US" sz="1300" dirty="0"/>
              <a:t>/ measurements/all/</a:t>
            </a:r>
            <a:r>
              <a:rPr lang="en-US" sz="1300" dirty="0" err="1"/>
              <a:t>Joint_Headyaw</a:t>
            </a:r>
            <a:endParaRPr lang="el-GR" sz="1300" dirty="0"/>
          </a:p>
          <a:p>
            <a:pPr algn="just"/>
            <a:r>
              <a:rPr lang="en-US" sz="1300" b="1" dirty="0"/>
              <a:t>48. GET</a:t>
            </a:r>
            <a:r>
              <a:rPr lang="en-US" sz="1300" dirty="0"/>
              <a:t>/ measurements/last/</a:t>
            </a:r>
            <a:r>
              <a:rPr lang="en-US" sz="1300" dirty="0" err="1"/>
              <a:t>Joint_Headyaw</a:t>
            </a:r>
            <a:endParaRPr lang="el-GR" sz="1300" dirty="0"/>
          </a:p>
          <a:p>
            <a:pPr algn="just"/>
            <a:r>
              <a:rPr lang="en-US" sz="1300" b="1" dirty="0"/>
              <a:t>49. GET</a:t>
            </a:r>
            <a:r>
              <a:rPr lang="en-US" sz="1300" dirty="0"/>
              <a:t>/ measurements/last/</a:t>
            </a:r>
            <a:r>
              <a:rPr lang="en-US" sz="1300" dirty="0" err="1"/>
              <a:t>Joint_Headyaw</a:t>
            </a:r>
            <a:r>
              <a:rPr lang="en-US" sz="1300" dirty="0"/>
              <a:t>/1..*</a:t>
            </a:r>
            <a:endParaRPr lang="el-GR" sz="1300" dirty="0"/>
          </a:p>
          <a:p>
            <a:pPr algn="just"/>
            <a:r>
              <a:rPr lang="en-US" sz="1300" b="1" dirty="0"/>
              <a:t>50.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</a:t>
            </a:r>
            <a:r>
              <a:rPr lang="en-US" sz="1300" dirty="0" err="1"/>
              <a:t>Sonar_right</a:t>
            </a:r>
            <a:endParaRPr lang="el-GR" sz="1300" dirty="0"/>
          </a:p>
          <a:p>
            <a:pPr algn="just"/>
            <a:r>
              <a:rPr lang="en-US" sz="1300" b="1" dirty="0"/>
              <a:t>51. GET</a:t>
            </a:r>
            <a:r>
              <a:rPr lang="en-US" sz="1300" dirty="0"/>
              <a:t>/ measurements/all/</a:t>
            </a:r>
            <a:r>
              <a:rPr lang="en-US" sz="1300" dirty="0" err="1"/>
              <a:t>Sonar_right</a:t>
            </a:r>
            <a:endParaRPr lang="el-GR" sz="1300" dirty="0"/>
          </a:p>
          <a:p>
            <a:pPr algn="just"/>
            <a:r>
              <a:rPr lang="en-US" sz="1300" b="1" dirty="0"/>
              <a:t>52. GET</a:t>
            </a:r>
            <a:r>
              <a:rPr lang="en-US" sz="1300" dirty="0"/>
              <a:t>/ measurements/last/</a:t>
            </a:r>
            <a:r>
              <a:rPr lang="en-US" sz="1300" dirty="0" err="1"/>
              <a:t>Sonar_right</a:t>
            </a:r>
            <a:endParaRPr lang="el-GR" sz="1300" dirty="0"/>
          </a:p>
          <a:p>
            <a:pPr algn="just"/>
            <a:r>
              <a:rPr lang="en-US" sz="1300" b="1" dirty="0"/>
              <a:t>53. GET</a:t>
            </a:r>
            <a:r>
              <a:rPr lang="en-US" sz="1300" dirty="0"/>
              <a:t>/ measurements/last/</a:t>
            </a:r>
            <a:r>
              <a:rPr lang="en-US" sz="1300" dirty="0" err="1"/>
              <a:t>Sonar_right</a:t>
            </a:r>
            <a:r>
              <a:rPr lang="en-US" sz="1300" dirty="0"/>
              <a:t>/1..*</a:t>
            </a:r>
            <a:endParaRPr lang="el-GR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Ορθογώνιο 9"/>
          <p:cNvSpPr/>
          <p:nvPr/>
        </p:nvSpPr>
        <p:spPr>
          <a:xfrm>
            <a:off x="3987872" y="1828441"/>
            <a:ext cx="442527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00" b="1" dirty="0"/>
              <a:t>14. GET</a:t>
            </a:r>
            <a:r>
              <a:rPr lang="en-US" sz="1300" dirty="0"/>
              <a:t>/ info/Accelerometer</a:t>
            </a:r>
            <a:endParaRPr lang="el-GR" sz="1300" dirty="0"/>
          </a:p>
          <a:p>
            <a:pPr algn="just"/>
            <a:r>
              <a:rPr lang="en-US" sz="1300" b="1" dirty="0"/>
              <a:t>15. GET</a:t>
            </a:r>
            <a:r>
              <a:rPr lang="en-US" sz="1300" dirty="0"/>
              <a:t>/ info/Battery</a:t>
            </a:r>
          </a:p>
          <a:p>
            <a:pPr algn="just"/>
            <a:r>
              <a:rPr lang="en-US" sz="1300" b="1" dirty="0" smtClean="0"/>
              <a:t>16</a:t>
            </a:r>
            <a:r>
              <a:rPr lang="en-US" sz="1300" b="1" dirty="0"/>
              <a:t>. GET</a:t>
            </a:r>
            <a:r>
              <a:rPr lang="en-US" sz="1300" dirty="0"/>
              <a:t>/ info/</a:t>
            </a:r>
            <a:r>
              <a:rPr lang="en-US" sz="1300" dirty="0" err="1"/>
              <a:t>RobotPosture</a:t>
            </a:r>
            <a:endParaRPr lang="el-GR" sz="1300" dirty="0"/>
          </a:p>
          <a:p>
            <a:pPr algn="just"/>
            <a:r>
              <a:rPr lang="en-US" sz="1300" b="1" dirty="0"/>
              <a:t>17. GET</a:t>
            </a:r>
            <a:r>
              <a:rPr lang="en-US" sz="1300" dirty="0"/>
              <a:t>/ info/Robot</a:t>
            </a:r>
            <a:endParaRPr lang="el-GR" sz="1300" dirty="0"/>
          </a:p>
          <a:p>
            <a:pPr algn="just"/>
            <a:r>
              <a:rPr lang="en-US" sz="1300" b="1" dirty="0"/>
              <a:t>18. GET</a:t>
            </a:r>
            <a:r>
              <a:rPr lang="en-US" sz="1300" dirty="0"/>
              <a:t>/ info/</a:t>
            </a:r>
            <a:r>
              <a:rPr lang="en-US" sz="1300" dirty="0" err="1"/>
              <a:t>Joint_Headyaw</a:t>
            </a:r>
            <a:endParaRPr lang="el-GR" sz="1300" dirty="0"/>
          </a:p>
          <a:p>
            <a:pPr algn="just"/>
            <a:r>
              <a:rPr lang="en-US" sz="1300" b="1" dirty="0"/>
              <a:t>19. GET</a:t>
            </a:r>
            <a:r>
              <a:rPr lang="en-US" sz="1300" dirty="0"/>
              <a:t>/ info/</a:t>
            </a:r>
            <a:r>
              <a:rPr lang="en-US" sz="1300" dirty="0" err="1"/>
              <a:t>Button_HeadTouchRear</a:t>
            </a:r>
            <a:endParaRPr lang="el-GR" sz="1300" dirty="0"/>
          </a:p>
          <a:p>
            <a:pPr algn="just"/>
            <a:r>
              <a:rPr lang="en-US" sz="1300" b="1" dirty="0"/>
              <a:t>20.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</a:t>
            </a:r>
            <a:r>
              <a:rPr lang="en-US" sz="1300" dirty="0" err="1"/>
              <a:t>AudioSystem</a:t>
            </a:r>
            <a:endParaRPr lang="el-GR" sz="1300" dirty="0"/>
          </a:p>
          <a:p>
            <a:pPr algn="just"/>
            <a:r>
              <a:rPr lang="en-US" sz="1300" b="1" dirty="0" smtClean="0"/>
              <a:t>21</a:t>
            </a:r>
            <a:r>
              <a:rPr lang="en-US" sz="1300" b="1" dirty="0"/>
              <a:t>. GET</a:t>
            </a:r>
            <a:r>
              <a:rPr lang="en-US" sz="1300" dirty="0"/>
              <a:t>/ measurements/all/</a:t>
            </a:r>
            <a:r>
              <a:rPr lang="en-US" sz="1300" dirty="0" err="1"/>
              <a:t>AudioSystem</a:t>
            </a:r>
            <a:endParaRPr lang="el-GR" sz="1300" dirty="0"/>
          </a:p>
          <a:p>
            <a:pPr algn="just"/>
            <a:r>
              <a:rPr lang="en-US" sz="1300" b="1" dirty="0"/>
              <a:t>22. GET</a:t>
            </a:r>
            <a:r>
              <a:rPr lang="en-US" sz="1300" dirty="0"/>
              <a:t>/ measurements/last/</a:t>
            </a:r>
            <a:r>
              <a:rPr lang="en-US" sz="1300" dirty="0" err="1"/>
              <a:t>AudioSystem</a:t>
            </a:r>
            <a:endParaRPr lang="el-GR" sz="1300" dirty="0"/>
          </a:p>
          <a:p>
            <a:pPr algn="just"/>
            <a:r>
              <a:rPr lang="en-US" sz="1300" b="1" dirty="0"/>
              <a:t>23. GET</a:t>
            </a:r>
            <a:r>
              <a:rPr lang="en-US" sz="1300" dirty="0"/>
              <a:t>/ measurements/last/</a:t>
            </a:r>
            <a:r>
              <a:rPr lang="en-US" sz="1300" dirty="0" err="1"/>
              <a:t>AudioSystem</a:t>
            </a:r>
            <a:r>
              <a:rPr lang="en-US" sz="1300" dirty="0"/>
              <a:t>/1..*</a:t>
            </a:r>
            <a:endParaRPr lang="el-GR" sz="1300" dirty="0"/>
          </a:p>
          <a:p>
            <a:pPr algn="just"/>
            <a:r>
              <a:rPr lang="en-US" sz="1300" b="1" dirty="0"/>
              <a:t>24.GET</a:t>
            </a:r>
            <a:r>
              <a:rPr lang="en-US" sz="1300" dirty="0"/>
              <a:t>/ measurements/one/</a:t>
            </a:r>
            <a:r>
              <a:rPr lang="en-US" sz="1300" dirty="0" err="1"/>
              <a:t>AudioSystem</a:t>
            </a:r>
            <a:r>
              <a:rPr lang="en-US" sz="1300" dirty="0"/>
              <a:t>/filename</a:t>
            </a:r>
            <a:endParaRPr lang="el-GR" sz="1300" dirty="0"/>
          </a:p>
          <a:p>
            <a:pPr algn="just"/>
            <a:r>
              <a:rPr lang="en-US" sz="1300" b="1" dirty="0"/>
              <a:t>25.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</a:t>
            </a:r>
            <a:r>
              <a:rPr lang="en-US" sz="1300" dirty="0" err="1"/>
              <a:t>Button_HeadTouchRear</a:t>
            </a:r>
            <a:endParaRPr lang="el-GR" sz="1300" dirty="0"/>
          </a:p>
          <a:p>
            <a:pPr algn="just"/>
            <a:r>
              <a:rPr lang="en-US" sz="1300" b="1" dirty="0" smtClean="0"/>
              <a:t>26</a:t>
            </a:r>
            <a:r>
              <a:rPr lang="en-US" sz="1300" b="1" dirty="0"/>
              <a:t>. GET</a:t>
            </a:r>
            <a:r>
              <a:rPr lang="en-US" sz="1300" dirty="0"/>
              <a:t>/</a:t>
            </a:r>
            <a:r>
              <a:rPr lang="en-US" sz="1300" b="1" dirty="0"/>
              <a:t> </a:t>
            </a:r>
            <a:r>
              <a:rPr lang="en-US" sz="1300" dirty="0"/>
              <a:t>measurements/all/</a:t>
            </a:r>
            <a:r>
              <a:rPr lang="en-US" sz="1300" dirty="0" err="1"/>
              <a:t>Button_HeadTouchRear</a:t>
            </a:r>
            <a:endParaRPr lang="el-GR" sz="1300" dirty="0"/>
          </a:p>
          <a:p>
            <a:pPr algn="just"/>
            <a:r>
              <a:rPr lang="en-US" sz="1300" b="1" dirty="0"/>
              <a:t>27. GET</a:t>
            </a:r>
            <a:r>
              <a:rPr lang="en-US" sz="1300" dirty="0"/>
              <a:t>/ measurements/last/</a:t>
            </a:r>
            <a:r>
              <a:rPr lang="en-US" sz="1300" dirty="0" err="1"/>
              <a:t>Button_HeadTouchRear</a:t>
            </a:r>
            <a:endParaRPr lang="el-GR" sz="1300" dirty="0"/>
          </a:p>
          <a:p>
            <a:pPr algn="just"/>
            <a:r>
              <a:rPr lang="en-US" sz="1300" b="1" dirty="0"/>
              <a:t>28. GET</a:t>
            </a:r>
            <a:r>
              <a:rPr lang="en-US" sz="1300" dirty="0"/>
              <a:t>/ measurements/last/</a:t>
            </a:r>
            <a:r>
              <a:rPr lang="en-US" sz="1300" dirty="0" err="1"/>
              <a:t>Button_HeadTouchRear</a:t>
            </a:r>
            <a:r>
              <a:rPr lang="en-US" sz="1300" dirty="0"/>
              <a:t>/1</a:t>
            </a:r>
            <a:r>
              <a:rPr lang="en-US" sz="1300" dirty="0" smtClean="0"/>
              <a:t>..*</a:t>
            </a:r>
          </a:p>
          <a:p>
            <a:pPr algn="just"/>
            <a:r>
              <a:rPr lang="en-US" sz="1300" b="1" dirty="0"/>
              <a:t>29. GET</a:t>
            </a:r>
            <a:r>
              <a:rPr lang="en-US" sz="1300" dirty="0"/>
              <a:t>/ </a:t>
            </a:r>
            <a:r>
              <a:rPr lang="en-US" sz="1300" dirty="0" err="1"/>
              <a:t>sensors_parameters</a:t>
            </a:r>
            <a:r>
              <a:rPr lang="en-US" sz="1300" dirty="0"/>
              <a:t>/Camera</a:t>
            </a:r>
            <a:endParaRPr lang="el-GR" sz="1300" dirty="0"/>
          </a:p>
          <a:p>
            <a:pPr algn="just"/>
            <a:r>
              <a:rPr lang="en-US" sz="1300" b="1" dirty="0"/>
              <a:t>30. GET</a:t>
            </a:r>
            <a:r>
              <a:rPr lang="en-US" sz="1300" dirty="0"/>
              <a:t>/ </a:t>
            </a:r>
            <a:r>
              <a:rPr lang="en-US" sz="1300" dirty="0" smtClean="0"/>
              <a:t>measurements/all/Camera</a:t>
            </a:r>
          </a:p>
          <a:p>
            <a:pPr algn="just"/>
            <a:r>
              <a:rPr lang="en-US" sz="1300" b="1" dirty="0"/>
              <a:t>31. GET</a:t>
            </a:r>
            <a:r>
              <a:rPr lang="en-US" sz="1300" dirty="0"/>
              <a:t>/ measurements/last/Camera</a:t>
            </a:r>
            <a:endParaRPr lang="el-GR" sz="1300" dirty="0"/>
          </a:p>
          <a:p>
            <a:pPr algn="just"/>
            <a:r>
              <a:rPr lang="en-US" sz="1300" b="1" dirty="0"/>
              <a:t>32. GET</a:t>
            </a:r>
            <a:r>
              <a:rPr lang="en-US" sz="1300" dirty="0"/>
              <a:t>/ measurements/last/Camera/1..*</a:t>
            </a:r>
            <a:endParaRPr lang="el-GR" sz="1300" dirty="0"/>
          </a:p>
          <a:p>
            <a:pPr algn="just"/>
            <a:r>
              <a:rPr lang="en-US" sz="1300" b="1" dirty="0" smtClean="0"/>
              <a:t>33. GET</a:t>
            </a:r>
            <a:r>
              <a:rPr lang="en-US" sz="1300" dirty="0" smtClean="0"/>
              <a:t>/ measurements/one/Camera /filename</a:t>
            </a:r>
            <a:endParaRPr lang="el-GR" sz="1300" dirty="0" smtClean="0"/>
          </a:p>
        </p:txBody>
      </p:sp>
      <p:sp>
        <p:nvSpPr>
          <p:cNvPr id="14" name="Ορθογώνιο 13"/>
          <p:cNvSpPr/>
          <p:nvPr/>
        </p:nvSpPr>
        <p:spPr>
          <a:xfrm>
            <a:off x="1350176" y="1029003"/>
            <a:ext cx="93063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</a:t>
            </a:r>
            <a:r>
              <a:rPr lang="en-GB" sz="1600" b="1" dirty="0" smtClean="0">
                <a:solidFill>
                  <a:srgbClr val="000000"/>
                </a:solidFill>
              </a:rPr>
              <a:t>– Generated API</a:t>
            </a:r>
          </a:p>
        </p:txBody>
      </p:sp>
      <p:pic>
        <p:nvPicPr>
          <p:cNvPr id="13" name="Εικόνα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5" r="43038"/>
          <a:stretch/>
        </p:blipFill>
        <p:spPr>
          <a:xfrm>
            <a:off x="1350176" y="273065"/>
            <a:ext cx="1347537" cy="7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9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3" y="370703"/>
            <a:ext cx="7539308" cy="703669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1350177" y="1726824"/>
            <a:ext cx="792277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sz="1500" dirty="0" smtClean="0">
                <a:solidFill>
                  <a:srgbClr val="000000"/>
                </a:solidFill>
              </a:rPr>
              <a:t>Ανάπτυξη </a:t>
            </a:r>
            <a:r>
              <a:rPr lang="el-GR" sz="1500" dirty="0">
                <a:solidFill>
                  <a:srgbClr val="000000"/>
                </a:solidFill>
              </a:rPr>
              <a:t>συστήματος λογισμικού </a:t>
            </a:r>
            <a:r>
              <a:rPr lang="el-GR" sz="1500" dirty="0" err="1">
                <a:solidFill>
                  <a:srgbClr val="000000"/>
                </a:solidFill>
              </a:rPr>
              <a:t>μοντελοστραφούς</a:t>
            </a:r>
            <a:r>
              <a:rPr lang="el-GR" sz="1500" dirty="0">
                <a:solidFill>
                  <a:srgbClr val="000000"/>
                </a:solidFill>
              </a:rPr>
              <a:t> </a:t>
            </a:r>
            <a:r>
              <a:rPr lang="el-GR" sz="1500" dirty="0" smtClean="0">
                <a:solidFill>
                  <a:srgbClr val="000000"/>
                </a:solidFill>
              </a:rPr>
              <a:t>λογικής που θα επιτρέπει στους χρήστες:</a:t>
            </a:r>
          </a:p>
          <a:p>
            <a:pPr algn="just"/>
            <a:endParaRPr lang="el-GR" sz="1500" dirty="0">
              <a:solidFill>
                <a:srgbClr val="000000"/>
              </a:solidFill>
            </a:endParaRPr>
          </a:p>
          <a:p>
            <a:pPr algn="just"/>
            <a:endParaRPr lang="el-GR" sz="1500" dirty="0" smtClean="0">
              <a:solidFill>
                <a:srgbClr val="000000"/>
              </a:solidFill>
            </a:endParaRPr>
          </a:p>
          <a:p>
            <a:pPr marL="342900" indent="-342900" algn="just" fontAlgn="base">
              <a:buFont typeface="+mj-lt"/>
              <a:buAutoNum type="arabicPeriod"/>
            </a:pPr>
            <a:r>
              <a:rPr lang="el-GR" sz="1500" b="1" dirty="0" smtClean="0"/>
              <a:t>αναζητούν </a:t>
            </a:r>
            <a:r>
              <a:rPr lang="el-GR" sz="1500" b="1" dirty="0"/>
              <a:t>υπάρχοντα μοντέλα</a:t>
            </a:r>
            <a:r>
              <a:rPr lang="el-GR" sz="1500" dirty="0"/>
              <a:t> </a:t>
            </a:r>
            <a:r>
              <a:rPr lang="el-GR" sz="1500" dirty="0" smtClean="0"/>
              <a:t>αισθητή</a:t>
            </a:r>
            <a:r>
              <a:rPr lang="el-GR" sz="1500" dirty="0"/>
              <a:t>ρ</a:t>
            </a:r>
            <a:r>
              <a:rPr lang="el-GR" sz="1500" dirty="0" smtClean="0"/>
              <a:t>ων </a:t>
            </a:r>
            <a:r>
              <a:rPr lang="el-GR" sz="1500" dirty="0"/>
              <a:t>διαφόρων </a:t>
            </a:r>
            <a:r>
              <a:rPr lang="el-GR" sz="1500" dirty="0" smtClean="0"/>
              <a:t>τύπων</a:t>
            </a:r>
          </a:p>
          <a:p>
            <a:pPr marL="342900" indent="-342900" algn="just" fontAlgn="base">
              <a:buFont typeface="+mj-lt"/>
              <a:buAutoNum type="arabicPeriod"/>
            </a:pPr>
            <a:endParaRPr lang="el-GR" sz="1500" dirty="0" smtClean="0"/>
          </a:p>
          <a:p>
            <a:pPr marL="342900" indent="-342900" algn="just" fontAlgn="base">
              <a:buFont typeface="+mj-lt"/>
              <a:buAutoNum type="arabicPeriod"/>
            </a:pPr>
            <a:r>
              <a:rPr lang="el-GR" sz="1500" b="1" dirty="0" err="1" smtClean="0"/>
              <a:t>παραμετροποιούν</a:t>
            </a:r>
            <a:r>
              <a:rPr lang="el-GR" sz="1500" dirty="0"/>
              <a:t> τα </a:t>
            </a:r>
            <a:r>
              <a:rPr lang="el-GR" sz="1500" b="1" dirty="0"/>
              <a:t>μοντέλα</a:t>
            </a:r>
            <a:r>
              <a:rPr lang="el-GR" sz="1500" dirty="0"/>
              <a:t> με βάση την εκάστοτε επιθυμητή συμπεριφορά του </a:t>
            </a:r>
            <a:r>
              <a:rPr lang="el-GR" sz="1500" dirty="0" smtClean="0"/>
              <a:t>αισθητήρα</a:t>
            </a:r>
          </a:p>
          <a:p>
            <a:pPr marL="342900" indent="-342900" algn="just" fontAlgn="base">
              <a:buFont typeface="+mj-lt"/>
              <a:buAutoNum type="arabicPeriod"/>
            </a:pPr>
            <a:endParaRPr lang="el-GR" sz="1500" dirty="0"/>
          </a:p>
          <a:p>
            <a:pPr marL="342900" indent="-342900" algn="just" fontAlgn="base">
              <a:buFont typeface="+mj-lt"/>
              <a:buAutoNum type="arabicPeriod"/>
            </a:pPr>
            <a:r>
              <a:rPr lang="el-GR" sz="1500" b="1" dirty="0"/>
              <a:t>παράγουν αυτόματα τον απαιτούμενο κώδικα</a:t>
            </a:r>
            <a:r>
              <a:rPr lang="el-GR" sz="1500" dirty="0"/>
              <a:t> ο οποίος κατά τη λειτουργία του ρομπότ θα παρέχει την απαιτούμενη λειτουργικότητα ως προς το συγκεκριμένο αισθητήρα:</a:t>
            </a:r>
            <a:r>
              <a:rPr lang="el-GR" sz="1500" b="1" dirty="0"/>
              <a:t> </a:t>
            </a:r>
            <a:endParaRPr lang="el-GR" sz="1500" b="1" dirty="0" smtClean="0"/>
          </a:p>
        </p:txBody>
      </p:sp>
      <p:sp>
        <p:nvSpPr>
          <p:cNvPr id="3" name="Ορθογώνιο 2"/>
          <p:cNvSpPr/>
          <p:nvPr/>
        </p:nvSpPr>
        <p:spPr>
          <a:xfrm>
            <a:off x="1990743" y="4117210"/>
            <a:ext cx="80772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 fontAlgn="base"/>
            <a:r>
              <a:rPr lang="el-GR" sz="1500" b="1" dirty="0"/>
              <a:t>α)   λαμβάνοντας περιοδικά τα δεδομένα</a:t>
            </a:r>
            <a:r>
              <a:rPr lang="el-GR" sz="1500" dirty="0"/>
              <a:t> από </a:t>
            </a:r>
            <a:r>
              <a:rPr lang="el-GR" sz="1500" dirty="0" smtClean="0"/>
              <a:t>αυτόν</a:t>
            </a:r>
          </a:p>
          <a:p>
            <a:pPr lvl="2" algn="just" fontAlgn="base"/>
            <a:endParaRPr lang="el-GR" sz="1500" dirty="0"/>
          </a:p>
          <a:p>
            <a:pPr lvl="2" algn="just" fontAlgn="base"/>
            <a:r>
              <a:rPr lang="el-GR" sz="1500" b="1" dirty="0"/>
              <a:t>β) αποθηκεύοντάς</a:t>
            </a:r>
            <a:r>
              <a:rPr lang="el-GR" sz="1500" dirty="0"/>
              <a:t> τα στην τοπική </a:t>
            </a:r>
            <a:r>
              <a:rPr lang="el-GR" sz="1500" b="1" dirty="0"/>
              <a:t>μνήμη </a:t>
            </a:r>
            <a:r>
              <a:rPr lang="el-GR" sz="1500" dirty="0"/>
              <a:t>του</a:t>
            </a:r>
            <a:r>
              <a:rPr lang="el-GR" sz="1500" b="1" dirty="0"/>
              <a:t> ρομπότ</a:t>
            </a:r>
            <a:r>
              <a:rPr lang="el-GR" sz="1500" dirty="0"/>
              <a:t> ώστε να είναι αξιοποιήσιμα από άλλα υποσυστήματα του ρομπότ </a:t>
            </a:r>
            <a:endParaRPr lang="el-GR" sz="1500" dirty="0" smtClean="0"/>
          </a:p>
          <a:p>
            <a:pPr lvl="2" algn="just" fontAlgn="base"/>
            <a:endParaRPr lang="el-GR" sz="1500" dirty="0"/>
          </a:p>
          <a:p>
            <a:pPr lvl="2" algn="just" fontAlgn="base"/>
            <a:r>
              <a:rPr lang="el-GR" sz="1500" b="1" dirty="0"/>
              <a:t>γ)</a:t>
            </a:r>
            <a:r>
              <a:rPr lang="el-GR" sz="1500" dirty="0"/>
              <a:t>  </a:t>
            </a:r>
            <a:r>
              <a:rPr lang="el-GR" sz="1500" b="1" dirty="0"/>
              <a:t>κάνοντας διαθέσιμη την πληροφορία</a:t>
            </a:r>
            <a:r>
              <a:rPr lang="el-GR" sz="1500" dirty="0"/>
              <a:t> του αισθητήρα στο διαδίκτυο μέσω παραγωγής διεπαφής </a:t>
            </a:r>
            <a:r>
              <a:rPr lang="el-GR" sz="1500" dirty="0" smtClean="0"/>
              <a:t>ώστε </a:t>
            </a:r>
            <a:r>
              <a:rPr lang="el-GR" sz="1500" dirty="0"/>
              <a:t>να μπορεί ο αισθητήρας να αποτελεί ένα αντικείμενο </a:t>
            </a:r>
            <a:r>
              <a:rPr lang="el-GR" sz="1500" b="1" dirty="0" err="1"/>
              <a:t>IoT</a:t>
            </a:r>
            <a:r>
              <a:rPr lang="el-GR" sz="15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288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1855-3476-5F42-B0A7-CA4B3D327403}" type="slidenum">
              <a:rPr lang="en-US" smtClean="0"/>
              <a:t>4</a:t>
            </a:fld>
            <a:endParaRPr lang="en-US"/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  <p:sp>
        <p:nvSpPr>
          <p:cNvPr id="8" name="Ορθογώνιο 7"/>
          <p:cNvSpPr/>
          <p:nvPr/>
        </p:nvSpPr>
        <p:spPr>
          <a:xfrm>
            <a:off x="1350176" y="1726824"/>
            <a:ext cx="93063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smtClean="0">
                <a:solidFill>
                  <a:srgbClr val="000000"/>
                </a:solidFill>
              </a:rPr>
              <a:t>MDE</a:t>
            </a:r>
            <a:r>
              <a:rPr lang="el-GR" sz="1600" b="1" dirty="0" smtClean="0">
                <a:solidFill>
                  <a:srgbClr val="000000"/>
                </a:solidFill>
              </a:rPr>
              <a:t> (</a:t>
            </a:r>
            <a:r>
              <a:rPr lang="en-US" sz="1600" b="1" dirty="0" smtClean="0">
                <a:solidFill>
                  <a:srgbClr val="000000"/>
                </a:solidFill>
              </a:rPr>
              <a:t>Model Driven Engineering)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pic>
        <p:nvPicPr>
          <p:cNvPr id="11" name="Εικόνα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9"/>
          <a:stretch/>
        </p:blipFill>
        <p:spPr bwMode="auto">
          <a:xfrm>
            <a:off x="7652085" y="2876289"/>
            <a:ext cx="3434129" cy="2391901"/>
          </a:xfrm>
          <a:prstGeom prst="rect">
            <a:avLst/>
          </a:prstGeom>
          <a:noFill/>
        </p:spPr>
      </p:pic>
      <p:sp>
        <p:nvSpPr>
          <p:cNvPr id="2" name="Ορθογώνιο 1"/>
          <p:cNvSpPr/>
          <p:nvPr/>
        </p:nvSpPr>
        <p:spPr>
          <a:xfrm>
            <a:off x="1350176" y="2179043"/>
            <a:ext cx="48531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5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Β</a:t>
            </a:r>
            <a:r>
              <a:rPr lang="el-GR" sz="1500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ασική αρχή: όλα μπορούν να χαρακτηριστούν ως μοντέλα </a:t>
            </a:r>
            <a:endParaRPr lang="el-GR" sz="1500" i="1" dirty="0"/>
          </a:p>
        </p:txBody>
      </p:sp>
      <p:sp>
        <p:nvSpPr>
          <p:cNvPr id="3" name="Ορθογώνιο 2"/>
          <p:cNvSpPr/>
          <p:nvPr/>
        </p:nvSpPr>
        <p:spPr>
          <a:xfrm>
            <a:off x="1350176" y="2876289"/>
            <a:ext cx="630190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sz="15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Μοντέλο</a:t>
            </a:r>
            <a:r>
              <a:rPr lang="el-GR" sz="15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μία 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απλουστευμένη αναπαράσταση ενός αντικειμένου ή </a:t>
            </a:r>
            <a:r>
              <a:rPr lang="el-GR" sz="15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συστήματος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l-GR" sz="15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η 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οποία όμως διατηρεί τις βασικές ιδιότητες τους, ώστε </a:t>
            </a:r>
            <a:r>
              <a:rPr lang="el-GR" sz="15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να επιτρέπει τη 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συστηματική ανάλυση τους για ένα </a:t>
            </a:r>
            <a:r>
              <a:rPr lang="el-GR" sz="15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συγκεκριμένο </a:t>
            </a:r>
            <a:r>
              <a:rPr lang="el-GR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σκοπό. </a:t>
            </a:r>
            <a:endParaRPr lang="el-GR" sz="15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l-GR" sz="1500" dirty="0" smtClean="0"/>
          </a:p>
          <a:p>
            <a:pPr algn="just"/>
            <a:r>
              <a:rPr lang="el-GR" sz="1500" b="1" dirty="0" err="1" smtClean="0"/>
              <a:t>Μετα</a:t>
            </a:r>
            <a:r>
              <a:rPr lang="el-GR" sz="1500" b="1" dirty="0" smtClean="0"/>
              <a:t>-μοντέλο</a:t>
            </a:r>
            <a:r>
              <a:rPr lang="el-GR" sz="1500" b="1" dirty="0"/>
              <a:t>: </a:t>
            </a:r>
            <a:r>
              <a:rPr lang="el-GR" sz="1500" dirty="0"/>
              <a:t>το σύνολο των συμβόλων, των όρων και των περιορισμών που επιτρέπεται </a:t>
            </a:r>
            <a:r>
              <a:rPr lang="el-GR" sz="1500" dirty="0" smtClean="0"/>
              <a:t>να χρησιμοποιηθούν</a:t>
            </a:r>
            <a:r>
              <a:rPr lang="el-GR" sz="1500" dirty="0"/>
              <a:t>, προκειμένου να σχεδιαστεί ένα έγκυρο μοντέλο, το οποίο θα συμμορφώνεται με τα </a:t>
            </a:r>
            <a:r>
              <a:rPr lang="el-GR" sz="1500" dirty="0" smtClean="0"/>
              <a:t>στοιχεία του </a:t>
            </a:r>
            <a:r>
              <a:rPr lang="el-GR" sz="1500" dirty="0" err="1"/>
              <a:t>μετα</a:t>
            </a:r>
            <a:r>
              <a:rPr lang="el-GR" sz="1500" dirty="0"/>
              <a:t>-μοντέλου.</a:t>
            </a:r>
          </a:p>
        </p:txBody>
      </p:sp>
    </p:spTree>
    <p:extLst>
      <p:ext uri="{BB962C8B-B14F-4D97-AF65-F5344CB8AC3E}">
        <p14:creationId xmlns:p14="http://schemas.microsoft.com/office/powerpoint/2010/main" val="292141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7" name="Ορθογώνιο 6"/>
          <p:cNvSpPr/>
          <p:nvPr/>
        </p:nvSpPr>
        <p:spPr>
          <a:xfrm>
            <a:off x="1820135" y="1646279"/>
            <a:ext cx="7922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600" b="1" dirty="0">
                <a:solidFill>
                  <a:srgbClr val="000000"/>
                </a:solidFill>
              </a:rPr>
              <a:t>High-</a:t>
            </a:r>
            <a:r>
              <a:rPr lang="el-GR" sz="1600" b="1" dirty="0" err="1">
                <a:solidFill>
                  <a:srgbClr val="000000"/>
                </a:solidFill>
              </a:rPr>
              <a:t>level</a:t>
            </a:r>
            <a:r>
              <a:rPr lang="el-GR" b="1" dirty="0">
                <a:solidFill>
                  <a:srgbClr val="000000"/>
                </a:solidFill>
              </a:rPr>
              <a:t> </a:t>
            </a:r>
            <a:r>
              <a:rPr lang="el-GR" sz="1600" b="1" dirty="0">
                <a:solidFill>
                  <a:srgbClr val="000000"/>
                </a:solidFill>
              </a:rPr>
              <a:t>διάγραμμα του συστήματος </a:t>
            </a:r>
            <a:r>
              <a:rPr lang="el-GR" sz="1600" b="1" dirty="0" err="1" smtClean="0">
                <a:solidFill>
                  <a:srgbClr val="000000"/>
                </a:solidFill>
              </a:rPr>
              <a:t>CoRSeDA</a:t>
            </a:r>
            <a:endParaRPr lang="en-GB" sz="1600" b="1" dirty="0" smtClean="0">
              <a:solidFill>
                <a:srgbClr val="000000"/>
              </a:solidFill>
            </a:endParaRPr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133" y="2169811"/>
            <a:ext cx="6672781" cy="3640381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1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7" name="Ορθογώνιο 6"/>
          <p:cNvSpPr/>
          <p:nvPr/>
        </p:nvSpPr>
        <p:spPr>
          <a:xfrm>
            <a:off x="1350176" y="1726824"/>
            <a:ext cx="930630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smtClean="0">
                <a:solidFill>
                  <a:srgbClr val="000000"/>
                </a:solidFill>
              </a:rPr>
              <a:t>R4A Platform</a:t>
            </a:r>
          </a:p>
          <a:p>
            <a:pPr algn="just"/>
            <a:endParaRPr lang="en-GB" sz="1600" b="1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Φέρνει </a:t>
            </a:r>
            <a:r>
              <a:rPr lang="el-GR" sz="1500" dirty="0">
                <a:solidFill>
                  <a:srgbClr val="000000"/>
                </a:solidFill>
              </a:rPr>
              <a:t>τη λύση στην ανάπτυξη ρομποτικών εφαρμογών μέσω των </a:t>
            </a:r>
            <a:r>
              <a:rPr lang="el-GR" sz="1500" dirty="0" err="1">
                <a:solidFill>
                  <a:srgbClr val="000000"/>
                </a:solidFill>
              </a:rPr>
              <a:t>robot</a:t>
            </a:r>
            <a:r>
              <a:rPr lang="el-GR" sz="1500" dirty="0">
                <a:solidFill>
                  <a:srgbClr val="000000"/>
                </a:solidFill>
              </a:rPr>
              <a:t> </a:t>
            </a:r>
            <a:r>
              <a:rPr lang="el-GR" sz="1500" dirty="0" err="1">
                <a:solidFill>
                  <a:srgbClr val="000000"/>
                </a:solidFill>
              </a:rPr>
              <a:t>agnostic</a:t>
            </a:r>
            <a:r>
              <a:rPr lang="el-GR" sz="1500" dirty="0">
                <a:solidFill>
                  <a:srgbClr val="000000"/>
                </a:solidFill>
              </a:rPr>
              <a:t> </a:t>
            </a:r>
            <a:r>
              <a:rPr lang="el-GR" sz="1500" dirty="0" err="1" smtClean="0">
                <a:solidFill>
                  <a:srgbClr val="000000"/>
                </a:solidFill>
              </a:rPr>
              <a:t>APIs</a:t>
            </a:r>
            <a:endParaRPr lang="en-GB" sz="1500" dirty="0" smtClean="0">
              <a:solidFill>
                <a:srgbClr val="000000"/>
              </a:solidFill>
            </a:endParaRPr>
          </a:p>
          <a:p>
            <a:pPr algn="just"/>
            <a:endParaRPr lang="el-GR" sz="1500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3 βασικές σαφώς διαχωρισμένες κατηγορίες (</a:t>
            </a:r>
            <a:r>
              <a:rPr lang="en-GB" sz="1500" dirty="0" smtClean="0">
                <a:solidFill>
                  <a:srgbClr val="000000"/>
                </a:solidFill>
              </a:rPr>
              <a:t>sensors, effectors, </a:t>
            </a:r>
            <a:r>
              <a:rPr lang="en-GB" sz="1500" dirty="0" err="1" smtClean="0">
                <a:solidFill>
                  <a:srgbClr val="000000"/>
                </a:solidFill>
              </a:rPr>
              <a:t>behaviors</a:t>
            </a:r>
            <a:r>
              <a:rPr lang="el-GR" sz="1500" dirty="0" smtClean="0">
                <a:solidFill>
                  <a:srgbClr val="000000"/>
                </a:solidFill>
              </a:rPr>
              <a:t>)</a:t>
            </a:r>
            <a:endParaRPr lang="el-GR" sz="1500" dirty="0" smtClean="0">
              <a:solidFill>
                <a:srgbClr val="000000"/>
              </a:solidFill>
            </a:endParaRPr>
          </a:p>
        </p:txBody>
      </p:sp>
      <p:sp>
        <p:nvSpPr>
          <p:cNvPr id="4" name="Ορθογώνιο 3"/>
          <p:cNvSpPr/>
          <p:nvPr/>
        </p:nvSpPr>
        <p:spPr>
          <a:xfrm>
            <a:off x="4111718" y="3408590"/>
            <a:ext cx="37832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R4A Model of Robot Resource Component</a:t>
            </a:r>
            <a:endParaRPr lang="el-GR" sz="1600" b="1" dirty="0"/>
          </a:p>
        </p:txBody>
      </p:sp>
      <p:pic>
        <p:nvPicPr>
          <p:cNvPr id="8" name="Εικόνα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77" y="3920805"/>
            <a:ext cx="7053696" cy="1682773"/>
          </a:xfrm>
          <a:prstGeom prst="rect">
            <a:avLst/>
          </a:prstGeom>
        </p:spPr>
      </p:pic>
      <p:pic>
        <p:nvPicPr>
          <p:cNvPr id="9" name="Εικόνα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7" name="Ορθογώνιο 6"/>
          <p:cNvSpPr/>
          <p:nvPr/>
        </p:nvSpPr>
        <p:spPr>
          <a:xfrm>
            <a:off x="1350176" y="1726824"/>
            <a:ext cx="9306303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 smtClean="0">
                <a:solidFill>
                  <a:srgbClr val="000000"/>
                </a:solidFill>
              </a:rPr>
              <a:t>CoRSeDA</a:t>
            </a:r>
            <a:r>
              <a:rPr lang="en-GB" sz="1600" b="1" dirty="0" smtClean="0">
                <a:solidFill>
                  <a:srgbClr val="000000"/>
                </a:solidFill>
              </a:rPr>
              <a:t> - R4A API  </a:t>
            </a:r>
          </a:p>
          <a:p>
            <a:pPr algn="just"/>
            <a:endParaRPr lang="en-GB" sz="1600" b="1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500" dirty="0" smtClean="0">
                <a:solidFill>
                  <a:srgbClr val="000000"/>
                </a:solidFill>
              </a:rPr>
              <a:t>Καλεί τις συναρτήσεις της </a:t>
            </a:r>
            <a:r>
              <a:rPr lang="en-GB" sz="1500" dirty="0" smtClean="0">
                <a:solidFill>
                  <a:srgbClr val="000000"/>
                </a:solidFill>
              </a:rPr>
              <a:t>R4A </a:t>
            </a:r>
            <a:r>
              <a:rPr lang="el-GR" sz="1500" dirty="0" smtClean="0">
                <a:solidFill>
                  <a:srgbClr val="000000"/>
                </a:solidFill>
              </a:rPr>
              <a:t>αναφορικά με τη συλλογή δεδομένων των αισθητήρων του ρομπότ</a:t>
            </a:r>
            <a:endParaRPr lang="en-GB" sz="1500" dirty="0" smtClean="0"/>
          </a:p>
        </p:txBody>
      </p:sp>
      <p:graphicFrame>
        <p:nvGraphicFramePr>
          <p:cNvPr id="3" name="Πίνακας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883341"/>
              </p:ext>
            </p:extLst>
          </p:nvPr>
        </p:nvGraphicFramePr>
        <p:xfrm>
          <a:off x="2622265" y="2836987"/>
          <a:ext cx="6752100" cy="27725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76050">
                  <a:extLst>
                    <a:ext uri="{9D8B030D-6E8A-4147-A177-3AD203B41FA5}">
                      <a16:colId xmlns:a16="http://schemas.microsoft.com/office/drawing/2014/main" val="564575202"/>
                    </a:ext>
                  </a:extLst>
                </a:gridCol>
                <a:gridCol w="3376050">
                  <a:extLst>
                    <a:ext uri="{9D8B030D-6E8A-4147-A177-3AD203B41FA5}">
                      <a16:colId xmlns:a16="http://schemas.microsoft.com/office/drawing/2014/main" val="2784422231"/>
                    </a:ext>
                  </a:extLst>
                </a:gridCol>
              </a:tblGrid>
              <a:tr h="308064">
                <a:tc>
                  <a:txBody>
                    <a:bodyPr/>
                    <a:lstStyle/>
                    <a:p>
                      <a:pPr algn="ctr"/>
                      <a:r>
                        <a:rPr lang="el-GR" sz="1500" dirty="0" smtClean="0"/>
                        <a:t>Κατηγορία</a:t>
                      </a:r>
                      <a:endParaRPr lang="el-GR" sz="1500" dirty="0"/>
                    </a:p>
                  </a:txBody>
                  <a:tcPr marL="75961" marR="75961" marT="37980" marB="379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 smtClean="0"/>
                        <a:t>Controller</a:t>
                      </a:r>
                      <a:endParaRPr lang="el-GR" sz="1500" dirty="0"/>
                    </a:p>
                  </a:txBody>
                  <a:tcPr marL="75961" marR="75961" marT="37980" marB="37980"/>
                </a:tc>
                <a:extLst>
                  <a:ext uri="{0D108BD9-81ED-4DB2-BD59-A6C34878D82A}">
                    <a16:rowId xmlns:a16="http://schemas.microsoft.com/office/drawing/2014/main" val="3221690647"/>
                  </a:ext>
                </a:extLst>
              </a:tr>
              <a:tr h="308064">
                <a:tc>
                  <a:txBody>
                    <a:bodyPr/>
                    <a:lstStyle/>
                    <a:p>
                      <a:pPr algn="ctr"/>
                      <a:r>
                        <a:rPr lang="el-GR" sz="1400" dirty="0" smtClean="0"/>
                        <a:t>Απόσταση - </a:t>
                      </a:r>
                      <a:r>
                        <a:rPr lang="en-US" sz="1400" dirty="0" smtClean="0"/>
                        <a:t>Distance</a:t>
                      </a:r>
                      <a:endParaRPr lang="el-GR" sz="1400" dirty="0"/>
                    </a:p>
                  </a:txBody>
                  <a:tcPr marL="75961" marR="75961" marT="37980" marB="379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SensorDistanceApi</a:t>
                      </a:r>
                      <a:r>
                        <a:rPr lang="en-US" sz="1500" dirty="0" smtClean="0"/>
                        <a:t>()</a:t>
                      </a:r>
                      <a:endParaRPr lang="el-GR" sz="1500" dirty="0"/>
                    </a:p>
                  </a:txBody>
                  <a:tcPr marL="75961" marR="75961" marT="37980" marB="37980"/>
                </a:tc>
                <a:extLst>
                  <a:ext uri="{0D108BD9-81ED-4DB2-BD59-A6C34878D82A}">
                    <a16:rowId xmlns:a16="http://schemas.microsoft.com/office/drawing/2014/main" val="3189931194"/>
                  </a:ext>
                </a:extLst>
              </a:tr>
              <a:tr h="3080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‘H</a:t>
                      </a:r>
                      <a:r>
                        <a:rPr lang="el-GR" sz="1400" dirty="0" err="1" smtClean="0"/>
                        <a:t>χος</a:t>
                      </a:r>
                      <a:r>
                        <a:rPr lang="el-GR" sz="1400" dirty="0" smtClean="0"/>
                        <a:t> </a:t>
                      </a:r>
                      <a:r>
                        <a:rPr lang="en-GB" sz="1400" dirty="0" smtClean="0"/>
                        <a:t>- Acoustic</a:t>
                      </a:r>
                    </a:p>
                  </a:txBody>
                  <a:tcPr marL="75961" marR="75961" marT="37980" marB="379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SensorsAcousticApi</a:t>
                      </a:r>
                      <a:r>
                        <a:rPr lang="en-US" sz="1500" dirty="0" smtClean="0"/>
                        <a:t>()</a:t>
                      </a:r>
                      <a:endParaRPr lang="el-GR" sz="1500" dirty="0"/>
                    </a:p>
                  </a:txBody>
                  <a:tcPr marL="75961" marR="75961" marT="37980" marB="37980"/>
                </a:tc>
                <a:extLst>
                  <a:ext uri="{0D108BD9-81ED-4DB2-BD59-A6C34878D82A}">
                    <a16:rowId xmlns:a16="http://schemas.microsoft.com/office/drawing/2014/main" val="861702851"/>
                  </a:ext>
                </a:extLst>
              </a:tr>
              <a:tr h="3080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T</a:t>
                      </a:r>
                      <a:r>
                        <a:rPr lang="el-GR" sz="1400" dirty="0" err="1" smtClean="0"/>
                        <a:t>αχύτητα</a:t>
                      </a:r>
                      <a:r>
                        <a:rPr lang="en-GB" sz="1400" dirty="0" smtClean="0"/>
                        <a:t> - Speed</a:t>
                      </a:r>
                      <a:r>
                        <a:rPr lang="el-GR" sz="1400" dirty="0" smtClean="0"/>
                        <a:t> </a:t>
                      </a:r>
                      <a:endParaRPr lang="en-GB" sz="1400" dirty="0" smtClean="0"/>
                    </a:p>
                  </a:txBody>
                  <a:tcPr marL="75961" marR="75961" marT="37980" marB="379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SensorsSpeedApi</a:t>
                      </a:r>
                      <a:r>
                        <a:rPr lang="en-US" sz="1500" dirty="0" smtClean="0"/>
                        <a:t>()</a:t>
                      </a:r>
                      <a:endParaRPr lang="el-GR" sz="1500" dirty="0"/>
                    </a:p>
                  </a:txBody>
                  <a:tcPr marL="75961" marR="75961" marT="37980" marB="37980"/>
                </a:tc>
                <a:extLst>
                  <a:ext uri="{0D108BD9-81ED-4DB2-BD59-A6C34878D82A}">
                    <a16:rowId xmlns:a16="http://schemas.microsoft.com/office/drawing/2014/main" val="2274316475"/>
                  </a:ext>
                </a:extLst>
              </a:tr>
              <a:tr h="308064">
                <a:tc>
                  <a:txBody>
                    <a:bodyPr/>
                    <a:lstStyle/>
                    <a:p>
                      <a:pPr algn="ctr"/>
                      <a:r>
                        <a:rPr lang="el-GR" sz="1400" dirty="0" smtClean="0"/>
                        <a:t>Θέση - </a:t>
                      </a:r>
                      <a:r>
                        <a:rPr lang="en-GB" sz="1400" dirty="0" smtClean="0"/>
                        <a:t>Position</a:t>
                      </a:r>
                      <a:r>
                        <a:rPr lang="el-GR" sz="1400" dirty="0" smtClean="0"/>
                        <a:t> </a:t>
                      </a:r>
                      <a:endParaRPr lang="el-GR" sz="1400" dirty="0"/>
                    </a:p>
                  </a:txBody>
                  <a:tcPr marL="75961" marR="75961" marT="37980" marB="379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SensorsPositionApi</a:t>
                      </a:r>
                      <a:r>
                        <a:rPr lang="en-US" sz="1500" dirty="0" smtClean="0"/>
                        <a:t>()</a:t>
                      </a:r>
                      <a:endParaRPr lang="el-GR" sz="1500" dirty="0"/>
                    </a:p>
                  </a:txBody>
                  <a:tcPr marL="75961" marR="75961" marT="37980" marB="37980"/>
                </a:tc>
                <a:extLst>
                  <a:ext uri="{0D108BD9-81ED-4DB2-BD59-A6C34878D82A}">
                    <a16:rowId xmlns:a16="http://schemas.microsoft.com/office/drawing/2014/main" val="673760361"/>
                  </a:ext>
                </a:extLst>
              </a:tr>
              <a:tr h="308064">
                <a:tc>
                  <a:txBody>
                    <a:bodyPr/>
                    <a:lstStyle/>
                    <a:p>
                      <a:pPr algn="ctr"/>
                      <a:r>
                        <a:rPr lang="el-GR" sz="1400" dirty="0" smtClean="0"/>
                        <a:t>Πίεση - </a:t>
                      </a:r>
                      <a:r>
                        <a:rPr lang="en-GB" sz="1400" dirty="0" smtClean="0"/>
                        <a:t>Pressure</a:t>
                      </a:r>
                      <a:endParaRPr lang="el-GR" sz="1400" dirty="0"/>
                    </a:p>
                  </a:txBody>
                  <a:tcPr marL="75961" marR="75961" marT="37980" marB="379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SensorsPressureApi</a:t>
                      </a:r>
                      <a:r>
                        <a:rPr lang="en-US" sz="1500" dirty="0" smtClean="0"/>
                        <a:t>()</a:t>
                      </a:r>
                      <a:endParaRPr lang="el-GR" sz="1500" dirty="0"/>
                    </a:p>
                  </a:txBody>
                  <a:tcPr marL="75961" marR="75961" marT="37980" marB="37980"/>
                </a:tc>
                <a:extLst>
                  <a:ext uri="{0D108BD9-81ED-4DB2-BD59-A6C34878D82A}">
                    <a16:rowId xmlns:a16="http://schemas.microsoft.com/office/drawing/2014/main" val="857875763"/>
                  </a:ext>
                </a:extLst>
              </a:tr>
              <a:tr h="308064">
                <a:tc>
                  <a:txBody>
                    <a:bodyPr/>
                    <a:lstStyle/>
                    <a:p>
                      <a:pPr algn="ctr"/>
                      <a:r>
                        <a:rPr lang="el-GR" sz="1400" dirty="0" smtClean="0"/>
                        <a:t>Όραση</a:t>
                      </a:r>
                      <a:r>
                        <a:rPr lang="en-GB" sz="1400" dirty="0" smtClean="0"/>
                        <a:t> - Vision</a:t>
                      </a:r>
                      <a:r>
                        <a:rPr lang="el-GR" sz="1400" dirty="0" smtClean="0"/>
                        <a:t> </a:t>
                      </a:r>
                      <a:endParaRPr lang="el-GR" sz="1400" dirty="0"/>
                    </a:p>
                  </a:txBody>
                  <a:tcPr marL="75961" marR="75961" marT="37980" marB="379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SensorsVisionApi</a:t>
                      </a:r>
                      <a:r>
                        <a:rPr lang="en-US" sz="1500" dirty="0" smtClean="0"/>
                        <a:t>()</a:t>
                      </a:r>
                      <a:endParaRPr lang="el-GR" sz="1500" dirty="0"/>
                    </a:p>
                  </a:txBody>
                  <a:tcPr marL="75961" marR="75961" marT="37980" marB="37980"/>
                </a:tc>
                <a:extLst>
                  <a:ext uri="{0D108BD9-81ED-4DB2-BD59-A6C34878D82A}">
                    <a16:rowId xmlns:a16="http://schemas.microsoft.com/office/drawing/2014/main" val="2230784855"/>
                  </a:ext>
                </a:extLst>
              </a:tr>
              <a:tr h="308064">
                <a:tc>
                  <a:txBody>
                    <a:bodyPr/>
                    <a:lstStyle/>
                    <a:p>
                      <a:pPr algn="ctr"/>
                      <a:r>
                        <a:rPr lang="el-GR" sz="1400" dirty="0" smtClean="0"/>
                        <a:t>Ηλεκτρισμός - </a:t>
                      </a:r>
                      <a:r>
                        <a:rPr lang="en-GB" sz="1400" dirty="0" smtClean="0"/>
                        <a:t>Electric</a:t>
                      </a:r>
                      <a:r>
                        <a:rPr lang="el-GR" sz="1400" dirty="0" smtClean="0"/>
                        <a:t> </a:t>
                      </a:r>
                      <a:endParaRPr lang="el-GR" sz="1400" dirty="0"/>
                    </a:p>
                  </a:txBody>
                  <a:tcPr marL="75961" marR="75961" marT="37980" marB="379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SensorsElectricApi</a:t>
                      </a:r>
                      <a:r>
                        <a:rPr lang="en-US" sz="1500" dirty="0" smtClean="0"/>
                        <a:t>()</a:t>
                      </a:r>
                      <a:endParaRPr lang="el-GR" sz="1500" dirty="0"/>
                    </a:p>
                  </a:txBody>
                  <a:tcPr marL="75961" marR="75961" marT="37980" marB="37980"/>
                </a:tc>
                <a:extLst>
                  <a:ext uri="{0D108BD9-81ED-4DB2-BD59-A6C34878D82A}">
                    <a16:rowId xmlns:a16="http://schemas.microsoft.com/office/drawing/2014/main" val="31396049"/>
                  </a:ext>
                </a:extLst>
              </a:tr>
              <a:tr h="308064">
                <a:tc>
                  <a:txBody>
                    <a:bodyPr/>
                    <a:lstStyle/>
                    <a:p>
                      <a:pPr algn="ctr"/>
                      <a:r>
                        <a:rPr lang="el-GR" sz="1400" dirty="0" smtClean="0"/>
                        <a:t>Γενικού</a:t>
                      </a:r>
                      <a:r>
                        <a:rPr lang="el-GR" sz="1400" baseline="0" dirty="0" smtClean="0"/>
                        <a:t> Περιεχομένου – </a:t>
                      </a:r>
                      <a:r>
                        <a:rPr lang="en-GB" sz="1400" baseline="0" dirty="0" smtClean="0"/>
                        <a:t>General</a:t>
                      </a:r>
                      <a:endParaRPr lang="el-GR" sz="1400" dirty="0"/>
                    </a:p>
                  </a:txBody>
                  <a:tcPr marL="75961" marR="75961" marT="37980" marB="379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RobotApi</a:t>
                      </a:r>
                      <a:r>
                        <a:rPr lang="en-US" sz="1500" dirty="0" smtClean="0"/>
                        <a:t>()</a:t>
                      </a:r>
                      <a:endParaRPr lang="el-GR" sz="1500" dirty="0"/>
                    </a:p>
                  </a:txBody>
                  <a:tcPr marL="75961" marR="75961" marT="37980" marB="37980"/>
                </a:tc>
                <a:extLst>
                  <a:ext uri="{0D108BD9-81ED-4DB2-BD59-A6C34878D82A}">
                    <a16:rowId xmlns:a16="http://schemas.microsoft.com/office/drawing/2014/main" val="3539119967"/>
                  </a:ext>
                </a:extLst>
              </a:tr>
            </a:tbl>
          </a:graphicData>
        </a:graphic>
      </p:graphicFrame>
      <p:pic>
        <p:nvPicPr>
          <p:cNvPr id="8" name="Εικόνα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9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84" y="2286000"/>
            <a:ext cx="8050035" cy="369419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8" name="Ορθογώνιο 7"/>
          <p:cNvSpPr/>
          <p:nvPr/>
        </p:nvSpPr>
        <p:spPr>
          <a:xfrm>
            <a:off x="1350176" y="1726824"/>
            <a:ext cx="93063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– </a:t>
            </a:r>
            <a:r>
              <a:rPr lang="el-GR" sz="1600" b="1" dirty="0">
                <a:solidFill>
                  <a:srgbClr val="000000"/>
                </a:solidFill>
              </a:rPr>
              <a:t>Ορισμός </a:t>
            </a:r>
            <a:r>
              <a:rPr lang="en-GB" sz="1600" b="1" dirty="0" smtClean="0">
                <a:solidFill>
                  <a:srgbClr val="000000"/>
                </a:solidFill>
              </a:rPr>
              <a:t>meta-model</a:t>
            </a:r>
            <a:endParaRPr lang="el-GR" sz="1600" b="1" dirty="0" smtClean="0">
              <a:solidFill>
                <a:srgbClr val="000000"/>
              </a:solidFill>
            </a:endParaRPr>
          </a:p>
          <a:p>
            <a:pPr algn="just"/>
            <a:endParaRPr lang="en-US" sz="1600" b="1" dirty="0" smtClean="0">
              <a:solidFill>
                <a:srgbClr val="000000"/>
              </a:solidFill>
            </a:endParaRPr>
          </a:p>
          <a:p>
            <a:pPr algn="just"/>
            <a:endParaRPr lang="en-US" sz="1600" b="1" dirty="0">
              <a:solidFill>
                <a:srgbClr val="000000"/>
              </a:solidFill>
            </a:endParaRPr>
          </a:p>
          <a:p>
            <a:pPr algn="just"/>
            <a:endParaRPr lang="en-US" sz="1600" b="1" dirty="0" smtClean="0">
              <a:solidFill>
                <a:srgbClr val="000000"/>
              </a:solidFill>
            </a:endParaRPr>
          </a:p>
          <a:p>
            <a:pPr algn="just"/>
            <a:endParaRPr lang="en-US" sz="1600" b="1" dirty="0">
              <a:solidFill>
                <a:srgbClr val="000000"/>
              </a:solidFill>
            </a:endParaRPr>
          </a:p>
          <a:p>
            <a:pPr algn="just"/>
            <a:endParaRPr lang="el-GR" sz="1600" b="1" dirty="0">
              <a:solidFill>
                <a:srgbClr val="000000"/>
              </a:solidFill>
            </a:endParaRPr>
          </a:p>
        </p:txBody>
      </p:sp>
      <p:sp>
        <p:nvSpPr>
          <p:cNvPr id="3" name="Ορθογώνιο 2"/>
          <p:cNvSpPr/>
          <p:nvPr/>
        </p:nvSpPr>
        <p:spPr>
          <a:xfrm>
            <a:off x="1420407" y="3668197"/>
            <a:ext cx="165967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l-GR" sz="1500" b="1" dirty="0">
                <a:solidFill>
                  <a:srgbClr val="000000"/>
                </a:solidFill>
              </a:rPr>
              <a:t>26 </a:t>
            </a:r>
            <a:r>
              <a:rPr lang="en-US" sz="1500" b="1" dirty="0">
                <a:solidFill>
                  <a:srgbClr val="000000"/>
                </a:solidFill>
              </a:rPr>
              <a:t>classes</a:t>
            </a:r>
            <a:endParaRPr lang="el-GR" sz="1500" b="1" dirty="0">
              <a:solidFill>
                <a:srgbClr val="000000"/>
              </a:solidFill>
            </a:endParaRPr>
          </a:p>
          <a:p>
            <a:pPr algn="just"/>
            <a:r>
              <a:rPr lang="el-GR" sz="1500" b="1" dirty="0">
                <a:solidFill>
                  <a:srgbClr val="000000"/>
                </a:solidFill>
              </a:rPr>
              <a:t>18 </a:t>
            </a:r>
            <a:r>
              <a:rPr lang="en-US" sz="1500" b="1" dirty="0">
                <a:solidFill>
                  <a:srgbClr val="000000"/>
                </a:solidFill>
              </a:rPr>
              <a:t>enumerations</a:t>
            </a:r>
            <a:endParaRPr lang="en-GB" sz="1500" b="1" dirty="0">
              <a:solidFill>
                <a:srgbClr val="000000"/>
              </a:solidFill>
            </a:endParaRPr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8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Εικόνα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65" y="1074371"/>
            <a:ext cx="2197035" cy="363468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176" y="6262567"/>
            <a:ext cx="9306304" cy="365125"/>
          </a:xfrm>
        </p:spPr>
        <p:txBody>
          <a:bodyPr/>
          <a:lstStyle/>
          <a:p>
            <a:r>
              <a:rPr lang="el-GR" dirty="0"/>
              <a:t>ΑΥΤΟΜΑΤΗ ΠΑΡΑΓΩΓΗ ΔΙΕΠΑΦΗΣ ΥΨΗΛΟΥ ΕΠΙΠΕΔΟΥ ΓΙΑ ΣΥΛΛΟΓΗ ΔΕΔΟΜΕΝΩΝ ΑΙΣΘΗΤΗΡΩΝ ΡΟΜΠΟΤ ΑΞΙΟΠΟΙΩΝΤΑΣ ΤΗΝ ΠΛΑΤΦΟΡΜΑ R4A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62568"/>
            <a:ext cx="2743200" cy="365125"/>
          </a:xfrm>
        </p:spPr>
        <p:txBody>
          <a:bodyPr/>
          <a:lstStyle/>
          <a:p>
            <a:fld id="{4B761855-3476-5F42-B0A7-CA4B3D327403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145">
            <a:off x="231264" y="4849338"/>
            <a:ext cx="1921709" cy="1921709"/>
          </a:xfrm>
          <a:prstGeom prst="rect">
            <a:avLst/>
          </a:prstGeom>
        </p:spPr>
      </p:pic>
      <p:sp>
        <p:nvSpPr>
          <p:cNvPr id="8" name="Ορθογώνιο 7"/>
          <p:cNvSpPr/>
          <p:nvPr/>
        </p:nvSpPr>
        <p:spPr>
          <a:xfrm>
            <a:off x="1350176" y="1726824"/>
            <a:ext cx="93063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dirty="0" err="1">
                <a:solidFill>
                  <a:srgbClr val="000000"/>
                </a:solidFill>
              </a:rPr>
              <a:t>CoRSeDA</a:t>
            </a:r>
            <a:r>
              <a:rPr lang="en-GB" sz="1600" b="1" dirty="0">
                <a:solidFill>
                  <a:srgbClr val="000000"/>
                </a:solidFill>
              </a:rPr>
              <a:t> – </a:t>
            </a:r>
            <a:r>
              <a:rPr lang="el-GR" sz="1600" b="1" dirty="0">
                <a:solidFill>
                  <a:srgbClr val="000000"/>
                </a:solidFill>
              </a:rPr>
              <a:t>Ορισμός </a:t>
            </a:r>
            <a:r>
              <a:rPr lang="en-GB" sz="1600" b="1" dirty="0" err="1" smtClean="0">
                <a:solidFill>
                  <a:srgbClr val="000000"/>
                </a:solidFill>
              </a:rPr>
              <a:t>SensorSystem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10" name="Ορθογώνιο 9"/>
          <p:cNvSpPr/>
          <p:nvPr/>
        </p:nvSpPr>
        <p:spPr>
          <a:xfrm>
            <a:off x="3189685" y="4303262"/>
            <a:ext cx="1053622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l-G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Συσχετίσεις</a:t>
            </a:r>
            <a:endParaRPr lang="el-G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Εικόνα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712" y="2574553"/>
            <a:ext cx="6093406" cy="1720491"/>
          </a:xfrm>
          <a:prstGeom prst="rect">
            <a:avLst/>
          </a:prstGeom>
        </p:spPr>
      </p:pic>
      <p:pic>
        <p:nvPicPr>
          <p:cNvPr id="18" name="Εικόνα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685" y="4716606"/>
            <a:ext cx="5872253" cy="940298"/>
          </a:xfrm>
          <a:prstGeom prst="rect">
            <a:avLst/>
          </a:prstGeom>
        </p:spPr>
      </p:pic>
      <p:sp>
        <p:nvSpPr>
          <p:cNvPr id="19" name="Ορθογώνιο 18"/>
          <p:cNvSpPr/>
          <p:nvPr/>
        </p:nvSpPr>
        <p:spPr>
          <a:xfrm>
            <a:off x="1938712" y="2241955"/>
            <a:ext cx="868764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l-GR" sz="1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Ιδιότητες</a:t>
            </a:r>
            <a:endParaRPr lang="el-G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79" y="370703"/>
            <a:ext cx="7539297" cy="703668"/>
          </a:xfrm>
          <a:prstGeom prst="rect">
            <a:avLst/>
          </a:prstGeom>
        </p:spPr>
      </p:pic>
      <p:sp>
        <p:nvSpPr>
          <p:cNvPr id="15" name="Στρογγυλεμένο ορθογώνιο 14"/>
          <p:cNvSpPr/>
          <p:nvPr/>
        </p:nvSpPr>
        <p:spPr>
          <a:xfrm>
            <a:off x="9086002" y="996346"/>
            <a:ext cx="2291862" cy="1069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70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B2F6A7F-576B-6949-A9DD-B9A2ED20C95F}" vid="{C262435C-E52E-424A-A09D-0DE590A7FC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Basic-Template-4-3</Template>
  <TotalTime>1195</TotalTime>
  <Words>1426</Words>
  <Application>Microsoft Office PowerPoint</Application>
  <PresentationFormat>Ευρεία οθόνη</PresentationFormat>
  <Paragraphs>283</Paragraphs>
  <Slides>23</Slides>
  <Notes>21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Θέμα του Office</vt:lpstr>
      <vt:lpstr>Αυτόματη παραγωγή διεπαφής υψηλού επιπέδου για συλλογή δεδομένων αισθητήρων ρομπότ αξιοποιώντας την πλατφόρμα R4A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Αυτόματη παραγωγή διεπαφής υψηλού επιπέδου για συλλογή δεδομένων αισθητήρων ρομπότ αξιοποιώντας την πλατφόρμα R4A</dc:title>
  <dc:creator>User</dc:creator>
  <cp:lastModifiedBy>Dimitra Ntzioni</cp:lastModifiedBy>
  <cp:revision>224</cp:revision>
  <dcterms:created xsi:type="dcterms:W3CDTF">2019-02-20T10:33:30Z</dcterms:created>
  <dcterms:modified xsi:type="dcterms:W3CDTF">2019-02-25T07:03:54Z</dcterms:modified>
</cp:coreProperties>
</file>